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ROLLINS COLLEGE  |  BUS 348 INVESTMENTS  |  PROF. MARC SARDY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411480" y="475488"/>
            <a:ext cx="1828800" cy="54864"/>
          </a:xfrm>
          <a:prstGeom prst="rect">
            <a:avLst/>
          </a:prstGeom>
          <a:solidFill>
            <a:srgbClr val="C9A800"/>
          </a:solidFill>
          <a:ln w="12700">
            <a:solidFill>
              <a:srgbClr val="C9A800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594360"/>
            <a:ext cx="8046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HIP ESG Scores Predict Post-M&amp;A</a:t>
            </a:r>
            <a:endParaRPr lang="en-US" sz="3800" dirty="0"/>
          </a:p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Operating Performance?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502920" y="269748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Tertile Study of Chinese Serial Acquirers  |  2016-2026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02920" y="3246120"/>
            <a:ext cx="8138160" cy="54864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502920" y="3913632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1,488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502920" y="443484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ISINs Screened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212848" y="3913632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2212848" y="443484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Qualifying Firms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922776" y="3913632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3922776" y="443484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 ESG Tiers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632704" y="3913632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308+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5632704" y="443484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M&amp;A Deals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342632" y="3913632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Yrs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7342632" y="4434840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Period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167128" y="3950208"/>
            <a:ext cx="0" cy="713232"/>
          </a:xfrm>
          <a:prstGeom prst="line">
            <a:avLst/>
          </a:prstGeom>
          <a:noFill/>
          <a:ln w="12700">
            <a:solidFill>
              <a:srgbClr val="2A4A6A"/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3877056" y="3950208"/>
            <a:ext cx="0" cy="713232"/>
          </a:xfrm>
          <a:prstGeom prst="line">
            <a:avLst/>
          </a:prstGeom>
          <a:noFill/>
          <a:ln w="12700">
            <a:solidFill>
              <a:srgbClr val="2A4A6A"/>
            </a:solidFill>
            <a:prstDash val="solid"/>
          </a:ln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5586984" y="3950208"/>
            <a:ext cx="0" cy="713232"/>
          </a:xfrm>
          <a:prstGeom prst="line">
            <a:avLst/>
          </a:prstGeom>
          <a:noFill/>
          <a:ln w="12700">
            <a:solidFill>
              <a:srgbClr val="2A4A6A"/>
            </a:solidFill>
            <a:prstDash val="solid"/>
          </a:ln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7296912" y="3950208"/>
            <a:ext cx="0" cy="713232"/>
          </a:xfrm>
          <a:prstGeom prst="line">
            <a:avLst/>
          </a:prstGeom>
          <a:noFill/>
          <a:ln w="12700">
            <a:solidFill>
              <a:srgbClr val="2A4A6A"/>
            </a:solidFill>
            <a:prstDash val="solid"/>
          </a:ln>
        </p:spPr>
        <p:txBody>
          <a:bodyPr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DELIVERABLES SUMMARY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64592" y="896112"/>
            <a:ext cx="4187952" cy="4069080"/>
          </a:xfrm>
          <a:prstGeom prst="rect">
            <a:avLst/>
          </a:prstGeom>
          <a:solidFill>
            <a:srgbClr val="FFFFFF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164592" y="896112"/>
            <a:ext cx="4187952" cy="43891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164592" y="896112"/>
            <a:ext cx="4187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&amp; ANALYSIS  (All Complete)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56032" y="1408176"/>
            <a:ext cx="4005072" cy="329184"/>
          </a:xfrm>
          <a:prstGeom prst="rect">
            <a:avLst/>
          </a:prstGeom>
          <a:solidFill>
            <a:srgbClr val="EEF4FB"/>
          </a:solidFill>
          <a:ln w="5080">
            <a:solidFill>
              <a:srgbClr val="CCDDEE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29184" y="140817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top60_firm_list.xlsx</a:t>
            </a:r>
            <a:endParaRPr lang="en-US" sz="780" dirty="0"/>
          </a:p>
        </p:txBody>
      </p:sp>
      <p:sp>
        <p:nvSpPr>
          <p:cNvPr id="9" name="Text 7"/>
          <p:cNvSpPr/>
          <p:nvPr/>
        </p:nvSpPr>
        <p:spPr>
          <a:xfrm>
            <a:off x="2176272" y="1408176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firms | ISINs | HIP tier scores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256032" y="1783080"/>
            <a:ext cx="4005072" cy="329184"/>
          </a:xfrm>
          <a:prstGeom prst="rect">
            <a:avLst/>
          </a:prstGeom>
          <a:solidFill>
            <a:srgbClr val="FFFFFF"/>
          </a:solidFill>
          <a:ln w="5080">
            <a:solidFill>
              <a:srgbClr val="CCDDEE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329184" y="1783080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top60_ma_deals.xlsx</a:t>
            </a:r>
            <a:endParaRPr lang="en-US" sz="780" dirty="0"/>
          </a:p>
        </p:txBody>
      </p:sp>
      <p:sp>
        <p:nvSpPr>
          <p:cNvPr id="12" name="Text 10"/>
          <p:cNvSpPr/>
          <p:nvPr/>
        </p:nvSpPr>
        <p:spPr>
          <a:xfrm>
            <a:off x="2176272" y="1783080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308+ M&amp;A deals | all 60 firms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256032" y="2157984"/>
            <a:ext cx="4005072" cy="329184"/>
          </a:xfrm>
          <a:prstGeom prst="rect">
            <a:avLst/>
          </a:prstGeom>
          <a:solidFill>
            <a:srgbClr val="EEF4FB"/>
          </a:solidFill>
          <a:ln w="5080">
            <a:solidFill>
              <a:srgbClr val="CCDDEE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329184" y="215798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top60_ratios.xlsx</a:t>
            </a:r>
            <a:endParaRPr lang="en-US" sz="780" dirty="0"/>
          </a:p>
        </p:txBody>
      </p:sp>
      <p:sp>
        <p:nvSpPr>
          <p:cNvPr id="15" name="Text 13"/>
          <p:cNvSpPr/>
          <p:nvPr/>
        </p:nvSpPr>
        <p:spPr>
          <a:xfrm>
            <a:off x="2176272" y="2157984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60×6 panel | 10 ratios | DiD-ready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256032" y="2532888"/>
            <a:ext cx="4005072" cy="329184"/>
          </a:xfrm>
          <a:prstGeom prst="rect">
            <a:avLst/>
          </a:prstGeom>
          <a:solidFill>
            <a:srgbClr val="FFFFFF"/>
          </a:solidFill>
          <a:ln w="5080">
            <a:solidFill>
              <a:srgbClr val="CCDDEE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329184" y="2532888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top60_skip_log.xlsx</a:t>
            </a:r>
            <a:endParaRPr lang="en-US" sz="780" dirty="0"/>
          </a:p>
        </p:txBody>
      </p:sp>
      <p:sp>
        <p:nvSpPr>
          <p:cNvPr id="18" name="Text 16"/>
          <p:cNvSpPr/>
          <p:nvPr/>
        </p:nvSpPr>
        <p:spPr>
          <a:xfrm>
            <a:off x="2176272" y="2532888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excluded firms + reasons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256032" y="2907792"/>
            <a:ext cx="4005072" cy="329184"/>
          </a:xfrm>
          <a:prstGeom prst="rect">
            <a:avLst/>
          </a:prstGeom>
          <a:solidFill>
            <a:srgbClr val="EEF4FB"/>
          </a:solidFill>
          <a:ln w="5080">
            <a:solidFill>
              <a:srgbClr val="CCDDEE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329184" y="290779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top60_regression.xlsx</a:t>
            </a:r>
            <a:endParaRPr lang="en-US" sz="780" dirty="0"/>
          </a:p>
        </p:txBody>
      </p:sp>
      <p:sp>
        <p:nvSpPr>
          <p:cNvPr id="21" name="Text 19"/>
          <p:cNvSpPr/>
          <p:nvPr/>
        </p:nvSpPr>
        <p:spPr>
          <a:xfrm>
            <a:off x="2176272" y="2907792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OLS models | HC3 SE | Python code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256032" y="3282696"/>
            <a:ext cx="4005072" cy="329184"/>
          </a:xfrm>
          <a:prstGeom prst="rect">
            <a:avLst/>
          </a:prstGeom>
          <a:solidFill>
            <a:srgbClr val="FFFFFF"/>
          </a:solidFill>
          <a:ln w="5080">
            <a:solidFill>
              <a:srgbClr val="CCDDEE"/>
            </a:solidFill>
            <a:prstDash val="solid"/>
          </a:ln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329184" y="328269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top60_sector_analysis.xlsx</a:t>
            </a:r>
            <a:endParaRPr lang="en-US" sz="780" dirty="0"/>
          </a:p>
        </p:txBody>
      </p:sp>
      <p:sp>
        <p:nvSpPr>
          <p:cNvPr id="24" name="Text 22"/>
          <p:cNvSpPr/>
          <p:nvPr/>
        </p:nvSpPr>
        <p:spPr>
          <a:xfrm>
            <a:off x="2176272" y="3282696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sectors | firm-tier breakdown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256032" y="3657600"/>
            <a:ext cx="4005072" cy="329184"/>
          </a:xfrm>
          <a:prstGeom prst="rect">
            <a:avLst/>
          </a:prstGeom>
          <a:solidFill>
            <a:srgbClr val="EEF4FB"/>
          </a:solidFill>
          <a:ln w="5080">
            <a:solidFill>
              <a:srgbClr val="CCDDEE"/>
            </a:solidFill>
            <a:prstDash val="solid"/>
          </a:ln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329184" y="3657600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top60_literature_notes.xlsx</a:t>
            </a:r>
            <a:endParaRPr lang="en-US" sz="780" dirty="0"/>
          </a:p>
        </p:txBody>
      </p:sp>
      <p:sp>
        <p:nvSpPr>
          <p:cNvPr id="27" name="Text 25"/>
          <p:cNvSpPr/>
          <p:nvPr/>
        </p:nvSpPr>
        <p:spPr>
          <a:xfrm>
            <a:off x="2176272" y="3657600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academic references | 6 gaps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256032" y="4032504"/>
            <a:ext cx="4005072" cy="329184"/>
          </a:xfrm>
          <a:prstGeom prst="rect">
            <a:avLst/>
          </a:prstGeom>
          <a:solidFill>
            <a:srgbClr val="FFFFFF"/>
          </a:solidFill>
          <a:ln w="5080">
            <a:solidFill>
              <a:srgbClr val="CCDDEE"/>
            </a:solidFill>
            <a:prstDash val="solid"/>
          </a:ln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329184" y="403250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regression_summary.json</a:t>
            </a:r>
            <a:endParaRPr lang="en-US" sz="780" dirty="0"/>
          </a:p>
        </p:txBody>
      </p:sp>
      <p:sp>
        <p:nvSpPr>
          <p:cNvPr id="30" name="Text 28"/>
          <p:cNvSpPr/>
          <p:nvPr/>
        </p:nvSpPr>
        <p:spPr>
          <a:xfrm>
            <a:off x="2176272" y="4032504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b3=+1.700** | ΔROA H-L=+2.14pp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256032" y="4407408"/>
            <a:ext cx="4005072" cy="329184"/>
          </a:xfrm>
          <a:prstGeom prst="rect">
            <a:avLst/>
          </a:prstGeom>
          <a:solidFill>
            <a:srgbClr val="EEF4FB"/>
          </a:solidFill>
          <a:ln w="5080">
            <a:solidFill>
              <a:srgbClr val="CCDDEE"/>
            </a:solidFill>
            <a:prstDash val="solid"/>
          </a:ln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329184" y="4407408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event_study_roa.png</a:t>
            </a:r>
            <a:endParaRPr lang="en-US" sz="780" dirty="0"/>
          </a:p>
        </p:txBody>
      </p:sp>
      <p:sp>
        <p:nvSpPr>
          <p:cNvPr id="33" name="Text 31"/>
          <p:cNvSpPr/>
          <p:nvPr/>
        </p:nvSpPr>
        <p:spPr>
          <a:xfrm>
            <a:off x="2176272" y="4407408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2: ROA event study by tier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4553712" y="896112"/>
            <a:ext cx="4434840" cy="4069080"/>
          </a:xfrm>
          <a:prstGeom prst="rect">
            <a:avLst/>
          </a:prstGeom>
          <a:solidFill>
            <a:srgbClr val="FFFFFF"/>
          </a:solidFill>
          <a:ln w="19050">
            <a:solidFill>
              <a:srgbClr val="70AD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4553712" y="896112"/>
            <a:ext cx="4434840" cy="438912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36" name="Text 34"/>
          <p:cNvSpPr/>
          <p:nvPr/>
        </p:nvSpPr>
        <p:spPr>
          <a:xfrm>
            <a:off x="4553712" y="896112"/>
            <a:ext cx="4434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WRITTEN OUTPUTS  (All Complete)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4645152" y="1408176"/>
            <a:ext cx="4251960" cy="274320"/>
          </a:xfrm>
          <a:prstGeom prst="rect">
            <a:avLst/>
          </a:prstGeom>
          <a:solidFill>
            <a:srgbClr val="F0FAF0"/>
          </a:solidFill>
          <a:ln w="5080">
            <a:solidFill>
              <a:srgbClr val="C0DEC0"/>
            </a:solidFill>
            <a:prstDash val="solid"/>
          </a:ln>
        </p:spPr>
        <p:txBody>
          <a:bodyPr/>
          <a:p/>
        </p:txBody>
      </p:sp>
      <p:sp>
        <p:nvSpPr>
          <p:cNvPr id="38" name="Text 36"/>
          <p:cNvSpPr/>
          <p:nvPr/>
        </p:nvSpPr>
        <p:spPr>
          <a:xfrm>
            <a:off x="4718304" y="1408176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HIP_ESG_Research_Paper.docx</a:t>
            </a:r>
            <a:endParaRPr lang="en-US" sz="720" dirty="0"/>
          </a:p>
        </p:txBody>
      </p:sp>
      <p:sp>
        <p:nvSpPr>
          <p:cNvPr id="39" name="Text 37"/>
          <p:cNvSpPr/>
          <p:nvPr/>
        </p:nvSpPr>
        <p:spPr>
          <a:xfrm>
            <a:off x="6885432" y="140817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25-page paper | robustness + H8 sections</a:t>
            </a:r>
            <a:endParaRPr lang="en-US" sz="700" dirty="0"/>
          </a:p>
        </p:txBody>
      </p:sp>
      <p:sp>
        <p:nvSpPr>
          <p:cNvPr id="40" name="Shape 38"/>
          <p:cNvSpPr/>
          <p:nvPr/>
        </p:nvSpPr>
        <p:spPr>
          <a:xfrm>
            <a:off x="4645152" y="1719072"/>
            <a:ext cx="4251960" cy="274320"/>
          </a:xfrm>
          <a:prstGeom prst="rect">
            <a:avLst/>
          </a:prstGeom>
          <a:solidFill>
            <a:srgbClr val="FFFFFF"/>
          </a:solidFill>
          <a:ln w="5080">
            <a:solidFill>
              <a:srgbClr val="C0DEC0"/>
            </a:solidFill>
            <a:prstDash val="solid"/>
          </a:ln>
        </p:spPr>
        <p:txBody>
          <a:bodyPr/>
          <a:p/>
        </p:txBody>
      </p:sp>
      <p:sp>
        <p:nvSpPr>
          <p:cNvPr id="41" name="Text 39"/>
          <p:cNvSpPr/>
          <p:nvPr/>
        </p:nvSpPr>
        <p:spPr>
          <a:xfrm>
            <a:off x="4718304" y="1719072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HIP_ESG_Deck.pptx</a:t>
            </a:r>
            <a:endParaRPr lang="en-US" sz="720" dirty="0"/>
          </a:p>
        </p:txBody>
      </p:sp>
      <p:sp>
        <p:nvSpPr>
          <p:cNvPr id="42" name="Text 40"/>
          <p:cNvSpPr/>
          <p:nvPr/>
        </p:nvSpPr>
        <p:spPr>
          <a:xfrm>
            <a:off x="6885432" y="171907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deck (11 slides) | actual numbers</a:t>
            </a:r>
            <a:endParaRPr lang="en-US" sz="700" dirty="0"/>
          </a:p>
        </p:txBody>
      </p:sp>
      <p:sp>
        <p:nvSpPr>
          <p:cNvPr id="43" name="Shape 41"/>
          <p:cNvSpPr/>
          <p:nvPr/>
        </p:nvSpPr>
        <p:spPr>
          <a:xfrm>
            <a:off x="4645152" y="2029968"/>
            <a:ext cx="4251960" cy="274320"/>
          </a:xfrm>
          <a:prstGeom prst="rect">
            <a:avLst/>
          </a:prstGeom>
          <a:solidFill>
            <a:srgbClr val="F0FAF0"/>
          </a:solidFill>
          <a:ln w="5080">
            <a:solidFill>
              <a:srgbClr val="C0DEC0"/>
            </a:solidFill>
            <a:prstDash val="solid"/>
          </a:ln>
        </p:spPr>
        <p:txBody>
          <a:bodyPr/>
          <a:p/>
        </p:txBody>
      </p:sp>
      <p:sp>
        <p:nvSpPr>
          <p:cNvPr id="44" name="Text 42"/>
          <p:cNvSpPr/>
          <p:nvPr/>
        </p:nvSpPr>
        <p:spPr>
          <a:xfrm>
            <a:off x="4718304" y="2029968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HIP_ESG_Research_Site.html</a:t>
            </a:r>
            <a:endParaRPr lang="en-US" sz="720" dirty="0"/>
          </a:p>
        </p:txBody>
      </p:sp>
      <p:sp>
        <p:nvSpPr>
          <p:cNvPr id="45" name="Text 43"/>
          <p:cNvSpPr/>
          <p:nvPr/>
        </p:nvSpPr>
        <p:spPr>
          <a:xfrm>
            <a:off x="6885432" y="20299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8-tab interactive research website</a:t>
            </a:r>
            <a:endParaRPr lang="en-US" sz="700" dirty="0"/>
          </a:p>
        </p:txBody>
      </p:sp>
      <p:sp>
        <p:nvSpPr>
          <p:cNvPr id="46" name="Shape 44"/>
          <p:cNvSpPr/>
          <p:nvPr/>
        </p:nvSpPr>
        <p:spPr>
          <a:xfrm>
            <a:off x="4645152" y="2340864"/>
            <a:ext cx="4251960" cy="274320"/>
          </a:xfrm>
          <a:prstGeom prst="rect">
            <a:avLst/>
          </a:prstGeom>
          <a:solidFill>
            <a:srgbClr val="FFFFFF"/>
          </a:solidFill>
          <a:ln w="5080">
            <a:solidFill>
              <a:srgbClr val="C0DEC0"/>
            </a:solidFill>
            <a:prstDash val="solid"/>
          </a:ln>
        </p:spPr>
        <p:txBody>
          <a:bodyPr/>
          <a:p/>
        </p:txBody>
      </p:sp>
      <p:sp>
        <p:nvSpPr>
          <p:cNvPr id="47" name="Text 45"/>
          <p:cNvSpPr/>
          <p:nvPr/>
        </p:nvSpPr>
        <p:spPr>
          <a:xfrm>
            <a:off x="4718304" y="2340864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HIP_ESG_Investor_Factsheet.html</a:t>
            </a:r>
            <a:endParaRPr lang="en-US" sz="720" dirty="0"/>
          </a:p>
        </p:txBody>
      </p:sp>
      <p:sp>
        <p:nvSpPr>
          <p:cNvPr id="48" name="Text 46"/>
          <p:cNvSpPr/>
          <p:nvPr/>
        </p:nvSpPr>
        <p:spPr>
          <a:xfrm>
            <a:off x="6885432" y="234086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1-page investor summary | all results</a:t>
            </a:r>
            <a:endParaRPr lang="en-US" sz="700" dirty="0"/>
          </a:p>
        </p:txBody>
      </p:sp>
      <p:sp>
        <p:nvSpPr>
          <p:cNvPr id="49" name="Shape 47"/>
          <p:cNvSpPr/>
          <p:nvPr/>
        </p:nvSpPr>
        <p:spPr>
          <a:xfrm>
            <a:off x="4645152" y="2651760"/>
            <a:ext cx="4251960" cy="274320"/>
          </a:xfrm>
          <a:prstGeom prst="rect">
            <a:avLst/>
          </a:prstGeom>
          <a:solidFill>
            <a:srgbClr val="F0FAF0"/>
          </a:solidFill>
          <a:ln w="5080">
            <a:solidFill>
              <a:srgbClr val="C0DEC0"/>
            </a:solidFill>
            <a:prstDash val="solid"/>
          </a:ln>
        </p:spPr>
        <p:txBody>
          <a:bodyPr/>
          <a:p/>
        </p:txBody>
      </p:sp>
      <p:sp>
        <p:nvSpPr>
          <p:cNvPr id="50" name="Text 48"/>
          <p:cNvSpPr/>
          <p:nvPr/>
        </p:nvSpPr>
        <p:spPr>
          <a:xfrm>
            <a:off x="4718304" y="265176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HIP_ESG_Executive_Summary.html</a:t>
            </a:r>
            <a:endParaRPr lang="en-US" sz="720" dirty="0"/>
          </a:p>
        </p:txBody>
      </p:sp>
      <p:sp>
        <p:nvSpPr>
          <p:cNvPr id="51" name="Text 49"/>
          <p:cNvSpPr/>
          <p:nvPr/>
        </p:nvSpPr>
        <p:spPr>
          <a:xfrm>
            <a:off x="6885432" y="265176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A4 executive brief | print-ready</a:t>
            </a:r>
            <a:endParaRPr lang="en-US" sz="700" dirty="0"/>
          </a:p>
        </p:txBody>
      </p:sp>
      <p:sp>
        <p:nvSpPr>
          <p:cNvPr id="52" name="Shape 50"/>
          <p:cNvSpPr/>
          <p:nvPr/>
        </p:nvSpPr>
        <p:spPr>
          <a:xfrm>
            <a:off x="4645152" y="2962656"/>
            <a:ext cx="4251960" cy="274320"/>
          </a:xfrm>
          <a:prstGeom prst="rect">
            <a:avLst/>
          </a:prstGeom>
          <a:solidFill>
            <a:srgbClr val="FFFFFF"/>
          </a:solidFill>
          <a:ln w="5080">
            <a:solidFill>
              <a:srgbClr val="C0DEC0"/>
            </a:solidFill>
            <a:prstDash val="solid"/>
          </a:ln>
        </p:spPr>
        <p:txBody>
          <a:bodyPr/>
          <a:p/>
        </p:txBody>
      </p:sp>
      <p:sp>
        <p:nvSpPr>
          <p:cNvPr id="53" name="Text 51"/>
          <p:cNvSpPr/>
          <p:nvPr/>
        </p:nvSpPr>
        <p:spPr>
          <a:xfrm>
            <a:off x="4718304" y="2962656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research_dashboard.html</a:t>
            </a:r>
            <a:endParaRPr lang="en-US" sz="720" dirty="0"/>
          </a:p>
        </p:txBody>
      </p:sp>
      <p:sp>
        <p:nvSpPr>
          <p:cNvPr id="54" name="Text 52"/>
          <p:cNvSpPr/>
          <p:nvPr/>
        </p:nvSpPr>
        <p:spPr>
          <a:xfrm>
            <a:off x="6885432" y="29626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data dashboard (v2)</a:t>
            </a:r>
            <a:endParaRPr lang="en-US" sz="700" dirty="0"/>
          </a:p>
        </p:txBody>
      </p:sp>
      <p:sp>
        <p:nvSpPr>
          <p:cNvPr id="55" name="Shape 53"/>
          <p:cNvSpPr/>
          <p:nvPr/>
        </p:nvSpPr>
        <p:spPr>
          <a:xfrm>
            <a:off x="4645152" y="3310128"/>
            <a:ext cx="4251960" cy="365760"/>
          </a:xfrm>
          <a:prstGeom prst="rect">
            <a:avLst/>
          </a:prstGeom>
          <a:solidFill>
            <a:srgbClr val="FFFFFF"/>
          </a:solidFill>
          <a:ln w="1905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56" name="Shape 54"/>
          <p:cNvSpPr/>
          <p:nvPr/>
        </p:nvSpPr>
        <p:spPr>
          <a:xfrm>
            <a:off x="4645152" y="3310128"/>
            <a:ext cx="1234440" cy="36576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57" name="Text 55"/>
          <p:cNvSpPr/>
          <p:nvPr/>
        </p:nvSpPr>
        <p:spPr>
          <a:xfrm>
            <a:off x="4645152" y="3310128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H1 SUPPORTED</a:t>
            </a:r>
            <a:endParaRPr lang="en-US" sz="700" dirty="0"/>
          </a:p>
        </p:txBody>
      </p:sp>
      <p:sp>
        <p:nvSpPr>
          <p:cNvPr id="58" name="Text 56"/>
          <p:cNvSpPr/>
          <p:nvPr/>
        </p:nvSpPr>
        <p:spPr>
          <a:xfrm>
            <a:off x="5925312" y="3310128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ΔROA HIGH=+1.33% vs LOW=−0.81% (t=8.15, p&lt;0.001)</a:t>
            </a:r>
            <a:endParaRPr lang="en-US" sz="750" dirty="0"/>
          </a:p>
        </p:txBody>
      </p:sp>
      <p:sp>
        <p:nvSpPr>
          <p:cNvPr id="59" name="Shape 57"/>
          <p:cNvSpPr/>
          <p:nvPr/>
        </p:nvSpPr>
        <p:spPr>
          <a:xfrm>
            <a:off x="4645152" y="3721608"/>
            <a:ext cx="4251960" cy="365760"/>
          </a:xfrm>
          <a:prstGeom prst="rect">
            <a:avLst/>
          </a:prstGeom>
          <a:solidFill>
            <a:srgbClr val="FFFFFF"/>
          </a:solidFill>
          <a:ln w="190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60" name="Shape 58"/>
          <p:cNvSpPr/>
          <p:nvPr/>
        </p:nvSpPr>
        <p:spPr>
          <a:xfrm>
            <a:off x="4645152" y="3721608"/>
            <a:ext cx="1234440" cy="365760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61" name="Text 59"/>
          <p:cNvSpPr/>
          <p:nvPr/>
        </p:nvSpPr>
        <p:spPr>
          <a:xfrm>
            <a:off x="4645152" y="3721608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H2 SUPPORTED</a:t>
            </a:r>
            <a:endParaRPr lang="en-US" sz="700" dirty="0"/>
          </a:p>
        </p:txBody>
      </p:sp>
      <p:sp>
        <p:nvSpPr>
          <p:cNvPr id="62" name="Text 60"/>
          <p:cNvSpPr/>
          <p:nvPr/>
        </p:nvSpPr>
        <p:spPr>
          <a:xfrm>
            <a:off x="5925312" y="3721608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ΔEBITDA Mgn HIGH=+1.96% vs LOW=−0.04% (p=0.015)</a:t>
            </a:r>
            <a:endParaRPr lang="en-US" sz="750" dirty="0"/>
          </a:p>
        </p:txBody>
      </p:sp>
      <p:sp>
        <p:nvSpPr>
          <p:cNvPr id="63" name="Shape 61"/>
          <p:cNvSpPr/>
          <p:nvPr/>
        </p:nvSpPr>
        <p:spPr>
          <a:xfrm>
            <a:off x="4645152" y="4133088"/>
            <a:ext cx="4251960" cy="365760"/>
          </a:xfrm>
          <a:prstGeom prst="rect">
            <a:avLst/>
          </a:prstGeom>
          <a:solidFill>
            <a:srgbClr val="FFFFFF"/>
          </a:solidFill>
          <a:ln w="1905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64" name="Shape 62"/>
          <p:cNvSpPr/>
          <p:nvPr/>
        </p:nvSpPr>
        <p:spPr>
          <a:xfrm>
            <a:off x="4645152" y="4133088"/>
            <a:ext cx="1234440" cy="365760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65" name="Text 63"/>
          <p:cNvSpPr/>
          <p:nvPr/>
        </p:nvSpPr>
        <p:spPr>
          <a:xfrm>
            <a:off x="4645152" y="4133088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H4 SUPPORTED</a:t>
            </a:r>
            <a:endParaRPr lang="en-US" sz="700" dirty="0"/>
          </a:p>
        </p:txBody>
      </p:sp>
      <p:sp>
        <p:nvSpPr>
          <p:cNvPr id="66" name="Text 64"/>
          <p:cNvSpPr/>
          <p:nvPr/>
        </p:nvSpPr>
        <p:spPr>
          <a:xfrm>
            <a:off x="5925312" y="4133088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ΔROE HIGH=+1.78% vs LOW=−0.45% (p=0.024)</a:t>
            </a:r>
            <a:endParaRPr lang="en-US" sz="750" dirty="0"/>
          </a:p>
        </p:txBody>
      </p:sp>
      <p:sp>
        <p:nvSpPr>
          <p:cNvPr id="67" name="Shape 65"/>
          <p:cNvSpPr/>
          <p:nvPr/>
        </p:nvSpPr>
        <p:spPr>
          <a:xfrm>
            <a:off x="4645152" y="4544568"/>
            <a:ext cx="4251960" cy="365760"/>
          </a:xfrm>
          <a:prstGeom prst="rect">
            <a:avLst/>
          </a:prstGeom>
          <a:solidFill>
            <a:srgbClr val="FFFFFF"/>
          </a:solidFill>
          <a:ln w="190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68" name="Shape 66"/>
          <p:cNvSpPr/>
          <p:nvPr/>
        </p:nvSpPr>
        <p:spPr>
          <a:xfrm>
            <a:off x="4645152" y="4544568"/>
            <a:ext cx="1234440" cy="365760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69" name="Text 67"/>
          <p:cNvSpPr/>
          <p:nvPr/>
        </p:nvSpPr>
        <p:spPr>
          <a:xfrm>
            <a:off x="4645152" y="4544568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H7 SUPPORTED</a:t>
            </a:r>
            <a:endParaRPr lang="en-US" sz="700" dirty="0"/>
          </a:p>
        </p:txBody>
      </p:sp>
      <p:sp>
        <p:nvSpPr>
          <p:cNvPr id="70" name="Text 68"/>
          <p:cNvSpPr/>
          <p:nvPr/>
        </p:nvSpPr>
        <p:spPr>
          <a:xfrm>
            <a:off x="5925312" y="4544568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 ESG adds R²=0.207, F=19.93***, N=360 panel obs.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4297680"/>
            <a:ext cx="9144000" cy="8458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b="1" spc="2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ROLLINS COLLEGE  |  BUS 348 INVESTMENTS  |  PROF. MARC SARDY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502920" y="594360"/>
            <a:ext cx="1828800" cy="64008"/>
          </a:xfrm>
          <a:prstGeom prst="rect">
            <a:avLst/>
          </a:prstGeom>
          <a:solidFill>
            <a:srgbClr val="C9A800"/>
          </a:solidFill>
          <a:ln w="12700">
            <a:solidFill>
              <a:srgbClr val="C9A800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822960"/>
            <a:ext cx="8046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HIP ESG x Chinese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Serial Acquirers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502920" y="2926080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2016-2026  |  1,488 ISINs Screened  |  60 Firms  |  308 Deals  |  8 Hypotheses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3474720"/>
            <a:ext cx="3200400" cy="54864"/>
          </a:xfrm>
          <a:prstGeom prst="rect">
            <a:avLst/>
          </a:prstGeom>
          <a:solidFill>
            <a:srgbClr val="C9A800"/>
          </a:solidFill>
          <a:ln w="12700">
            <a:solidFill>
              <a:srgbClr val="C9A800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502920" y="363931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 complete. Key finding: HIGH-ESG acquirers outperform LOW-ESG by +2.14 pp ROA (b₃=+1.70**, p=0.015).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320040" y="4343400"/>
            <a:ext cx="8595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A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Marc Sardy  |  Rollins College  |  April 2026  |  Logan Lisowski (LLisowski@rollins.edu)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256032" y="0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- SUPPLEMENTARY RESULTS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64592" y="914400"/>
            <a:ext cx="420624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164592" y="914400"/>
            <a:ext cx="4206240" cy="384048"/>
          </a:xfrm>
          <a:prstGeom prst="rect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164592" y="914400"/>
            <a:ext cx="4206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NULL RESULTS - MODERATOR TESTS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01168" y="1335024"/>
            <a:ext cx="786384" cy="310896"/>
          </a:xfrm>
          <a:prstGeom prst="rect">
            <a:avLst/>
          </a:prstGeom>
          <a:solidFill>
            <a:srgbClr val="9AABB8"/>
          </a:solidFill>
          <a:ln w="5080">
            <a:solidFill>
              <a:srgbClr val="DDDDDD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01168" y="1335024"/>
            <a:ext cx="7863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1005840" y="1335024"/>
            <a:ext cx="786384" cy="310896"/>
          </a:xfrm>
          <a:prstGeom prst="rect">
            <a:avLst/>
          </a:prstGeom>
          <a:solidFill>
            <a:srgbClr val="9AABB8"/>
          </a:solidFill>
          <a:ln w="5080">
            <a:solidFill>
              <a:srgbClr val="DDDDDD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005840" y="1335024"/>
            <a:ext cx="7863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1810512" y="1335024"/>
            <a:ext cx="786384" cy="310896"/>
          </a:xfrm>
          <a:prstGeom prst="rect">
            <a:avLst/>
          </a:prstGeom>
          <a:solidFill>
            <a:srgbClr val="9AABB8"/>
          </a:solidFill>
          <a:ln w="5080">
            <a:solidFill>
              <a:srgbClr val="DDDDDD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1810512" y="1335024"/>
            <a:ext cx="7863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2615184" y="1335024"/>
            <a:ext cx="786384" cy="310896"/>
          </a:xfrm>
          <a:prstGeom prst="rect">
            <a:avLst/>
          </a:prstGeom>
          <a:solidFill>
            <a:srgbClr val="9AABB8"/>
          </a:solidFill>
          <a:ln w="5080">
            <a:solidFill>
              <a:srgbClr val="DDDDDD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2615184" y="1335024"/>
            <a:ext cx="7863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p-val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3419856" y="1335024"/>
            <a:ext cx="786384" cy="310896"/>
          </a:xfrm>
          <a:prstGeom prst="rect">
            <a:avLst/>
          </a:prstGeom>
          <a:solidFill>
            <a:srgbClr val="9AABB8"/>
          </a:solidFill>
          <a:ln w="5080">
            <a:solidFill>
              <a:srgbClr val="DDDDDD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3419856" y="1335024"/>
            <a:ext cx="7863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201168" y="1682496"/>
            <a:ext cx="786384" cy="292608"/>
          </a:xfrm>
          <a:prstGeom prst="rect">
            <a:avLst/>
          </a:prstGeom>
          <a:solidFill>
            <a:srgbClr val="F5F5F5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201168" y="1682496"/>
            <a:ext cx="7863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H7: Deal-Size (M6)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1005840" y="1682496"/>
            <a:ext cx="786384" cy="292608"/>
          </a:xfrm>
          <a:prstGeom prst="rect">
            <a:avLst/>
          </a:prstGeom>
          <a:solidFill>
            <a:srgbClr val="F5F5F5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1005840" y="1682496"/>
            <a:ext cx="786384" cy="29260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HIGH×LargeDeal×Post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1810512" y="1682496"/>
            <a:ext cx="786384" cy="292608"/>
          </a:xfrm>
          <a:prstGeom prst="rect">
            <a:avLst/>
          </a:prstGeom>
          <a:solidFill>
            <a:srgbClr val="F5F5F5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1810512" y="1682496"/>
            <a:ext cx="7863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+0.125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2615184" y="1682496"/>
            <a:ext cx="786384" cy="292608"/>
          </a:xfrm>
          <a:prstGeom prst="rect">
            <a:avLst/>
          </a:prstGeom>
          <a:solidFill>
            <a:srgbClr val="F5F5F5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2615184" y="1682496"/>
            <a:ext cx="7863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0.932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3419856" y="1682496"/>
            <a:ext cx="786384" cy="292608"/>
          </a:xfrm>
          <a:prstGeom prst="rect">
            <a:avLst/>
          </a:prstGeom>
          <a:solidFill>
            <a:srgbClr val="F0F0F0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3419856" y="1682496"/>
            <a:ext cx="7863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SUPPORTED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201168" y="2011680"/>
            <a:ext cx="786384" cy="292608"/>
          </a:xfrm>
          <a:prstGeom prst="rect">
            <a:avLst/>
          </a:prstGeom>
          <a:solidFill>
            <a:srgbClr val="FFFFFF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201168" y="2011680"/>
            <a:ext cx="7863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H8: Cross-Border (M5)</a:t>
            </a:r>
            <a:endParaRPr lang="en-US" sz="700" dirty="0"/>
          </a:p>
        </p:txBody>
      </p:sp>
      <p:sp>
        <p:nvSpPr>
          <p:cNvPr id="29" name="Shape 27"/>
          <p:cNvSpPr/>
          <p:nvPr/>
        </p:nvSpPr>
        <p:spPr>
          <a:xfrm>
            <a:off x="1005840" y="2011680"/>
            <a:ext cx="786384" cy="292608"/>
          </a:xfrm>
          <a:prstGeom prst="rect">
            <a:avLst/>
          </a:prstGeom>
          <a:solidFill>
            <a:srgbClr val="FFFFFF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1005840" y="2011680"/>
            <a:ext cx="786384" cy="29260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HIGH×CB×Post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1810512" y="2011680"/>
            <a:ext cx="786384" cy="292608"/>
          </a:xfrm>
          <a:prstGeom prst="rect">
            <a:avLst/>
          </a:prstGeom>
          <a:solidFill>
            <a:srgbClr val="FFFFFF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1810512" y="2011680"/>
            <a:ext cx="7863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−0.041</a:t>
            </a:r>
            <a:endParaRPr lang="en-US" sz="700" dirty="0"/>
          </a:p>
        </p:txBody>
      </p:sp>
      <p:sp>
        <p:nvSpPr>
          <p:cNvPr id="33" name="Shape 31"/>
          <p:cNvSpPr/>
          <p:nvPr/>
        </p:nvSpPr>
        <p:spPr>
          <a:xfrm>
            <a:off x="2615184" y="2011680"/>
            <a:ext cx="786384" cy="292608"/>
          </a:xfrm>
          <a:prstGeom prst="rect">
            <a:avLst/>
          </a:prstGeom>
          <a:solidFill>
            <a:srgbClr val="FFFFFF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34" name="Text 32"/>
          <p:cNvSpPr/>
          <p:nvPr/>
        </p:nvSpPr>
        <p:spPr>
          <a:xfrm>
            <a:off x="2615184" y="2011680"/>
            <a:ext cx="7863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0.975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3419856" y="2011680"/>
            <a:ext cx="786384" cy="292608"/>
          </a:xfrm>
          <a:prstGeom prst="rect">
            <a:avLst/>
          </a:prstGeom>
          <a:solidFill>
            <a:srgbClr val="F0F0F0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36" name="Text 34"/>
          <p:cNvSpPr/>
          <p:nvPr/>
        </p:nvSpPr>
        <p:spPr>
          <a:xfrm>
            <a:off x="3419856" y="2011680"/>
            <a:ext cx="7863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SUPPORTED</a:t>
            </a:r>
            <a:endParaRPr lang="en-US" sz="700" dirty="0"/>
          </a:p>
        </p:txBody>
      </p:sp>
      <p:sp>
        <p:nvSpPr>
          <p:cNvPr id="37" name="Text 35"/>
          <p:cNvSpPr/>
          <p:nvPr/>
        </p:nvSpPr>
        <p:spPr>
          <a:xfrm>
            <a:off x="256032" y="2395728"/>
            <a:ext cx="400507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Interpretation: ESG tier is an unconditional main effect. The premium holds equally across large/small deals and domestic/cross-border targets. Investors need not restrict ESG screening to specific deal types.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164592" y="3246120"/>
            <a:ext cx="420624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39" name="Text 37"/>
          <p:cNvSpPr/>
          <p:nvPr/>
        </p:nvSpPr>
        <p:spPr>
          <a:xfrm>
            <a:off x="164592" y="3246120"/>
            <a:ext cx="4206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Tukey HSD - All Pairwise Tier Comparisons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164592" y="3630168"/>
            <a:ext cx="1033272" cy="265176"/>
          </a:xfrm>
          <a:prstGeom prst="rect">
            <a:avLst/>
          </a:prstGeom>
          <a:solidFill>
            <a:srgbClr val="EEF4FB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41" name="Text 39"/>
          <p:cNvSpPr/>
          <p:nvPr/>
        </p:nvSpPr>
        <p:spPr>
          <a:xfrm>
            <a:off x="164592" y="3630168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vs LOW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1216152" y="3630168"/>
            <a:ext cx="1033272" cy="265176"/>
          </a:xfrm>
          <a:prstGeom prst="rect">
            <a:avLst/>
          </a:prstGeom>
          <a:solidFill>
            <a:srgbClr val="EEF4FB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43" name="Text 41"/>
          <p:cNvSpPr/>
          <p:nvPr/>
        </p:nvSpPr>
        <p:spPr>
          <a:xfrm>
            <a:off x="1216152" y="3630168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−2.143pp</a:t>
            </a:r>
            <a:endParaRPr lang="en-US" sz="750" dirty="0"/>
          </a:p>
        </p:txBody>
      </p:sp>
      <p:sp>
        <p:nvSpPr>
          <p:cNvPr id="44" name="Shape 42"/>
          <p:cNvSpPr/>
          <p:nvPr/>
        </p:nvSpPr>
        <p:spPr>
          <a:xfrm>
            <a:off x="2267712" y="3630168"/>
            <a:ext cx="1033272" cy="265176"/>
          </a:xfrm>
          <a:prstGeom prst="rect">
            <a:avLst/>
          </a:prstGeom>
          <a:solidFill>
            <a:srgbClr val="EEF4FB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45" name="Text 43"/>
          <p:cNvSpPr/>
          <p:nvPr/>
        </p:nvSpPr>
        <p:spPr>
          <a:xfrm>
            <a:off x="2267712" y="3630168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0.001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3319272" y="3630168"/>
            <a:ext cx="1033272" cy="265176"/>
          </a:xfrm>
          <a:prstGeom prst="rect">
            <a:avLst/>
          </a:prstGeom>
          <a:solidFill>
            <a:srgbClr val="EEF4FB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47" name="Text 45"/>
          <p:cNvSpPr/>
          <p:nvPr/>
        </p:nvSpPr>
        <p:spPr>
          <a:xfrm>
            <a:off x="3319272" y="3630168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 CI [−2.73, −1.56]</a:t>
            </a:r>
            <a:endParaRPr lang="en-US" sz="750" dirty="0"/>
          </a:p>
        </p:txBody>
      </p:sp>
      <p:sp>
        <p:nvSpPr>
          <p:cNvPr id="48" name="Shape 46"/>
          <p:cNvSpPr/>
          <p:nvPr/>
        </p:nvSpPr>
        <p:spPr>
          <a:xfrm>
            <a:off x="164592" y="3931920"/>
            <a:ext cx="1033272" cy="265176"/>
          </a:xfrm>
          <a:prstGeom prst="rect">
            <a:avLst/>
          </a:prstGeom>
          <a:solidFill>
            <a:srgbClr val="FFFFFF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49" name="Text 47"/>
          <p:cNvSpPr/>
          <p:nvPr/>
        </p:nvSpPr>
        <p:spPr>
          <a:xfrm>
            <a:off x="164592" y="3931920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vs MEDIUM</a:t>
            </a:r>
            <a:endParaRPr lang="en-US" sz="750" dirty="0"/>
          </a:p>
        </p:txBody>
      </p:sp>
      <p:sp>
        <p:nvSpPr>
          <p:cNvPr id="50" name="Shape 48"/>
          <p:cNvSpPr/>
          <p:nvPr/>
        </p:nvSpPr>
        <p:spPr>
          <a:xfrm>
            <a:off x="1216152" y="3931920"/>
            <a:ext cx="1033272" cy="265176"/>
          </a:xfrm>
          <a:prstGeom prst="rect">
            <a:avLst/>
          </a:prstGeom>
          <a:solidFill>
            <a:srgbClr val="FFFFFF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51" name="Text 49"/>
          <p:cNvSpPr/>
          <p:nvPr/>
        </p:nvSpPr>
        <p:spPr>
          <a:xfrm>
            <a:off x="1216152" y="3931920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−0.996pp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2267712" y="3931920"/>
            <a:ext cx="1033272" cy="265176"/>
          </a:xfrm>
          <a:prstGeom prst="rect">
            <a:avLst/>
          </a:prstGeom>
          <a:solidFill>
            <a:srgbClr val="FFFFFF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53" name="Text 51"/>
          <p:cNvSpPr/>
          <p:nvPr/>
        </p:nvSpPr>
        <p:spPr>
          <a:xfrm>
            <a:off x="2267712" y="3931920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= 0.0004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3319272" y="3931920"/>
            <a:ext cx="1033272" cy="265176"/>
          </a:xfrm>
          <a:prstGeom prst="rect">
            <a:avLst/>
          </a:prstGeom>
          <a:solidFill>
            <a:srgbClr val="FFFFFF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55" name="Text 53"/>
          <p:cNvSpPr/>
          <p:nvPr/>
        </p:nvSpPr>
        <p:spPr>
          <a:xfrm>
            <a:off x="3319272" y="3931920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 CI [−1.58, −0.41]</a:t>
            </a:r>
            <a:endParaRPr lang="en-US" sz="750" dirty="0"/>
          </a:p>
        </p:txBody>
      </p:sp>
      <p:sp>
        <p:nvSpPr>
          <p:cNvPr id="56" name="Shape 54"/>
          <p:cNvSpPr/>
          <p:nvPr/>
        </p:nvSpPr>
        <p:spPr>
          <a:xfrm>
            <a:off x="164592" y="4233672"/>
            <a:ext cx="1033272" cy="265176"/>
          </a:xfrm>
          <a:prstGeom prst="rect">
            <a:avLst/>
          </a:prstGeom>
          <a:solidFill>
            <a:srgbClr val="EEF4FB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57" name="Text 55"/>
          <p:cNvSpPr/>
          <p:nvPr/>
        </p:nvSpPr>
        <p:spPr>
          <a:xfrm>
            <a:off x="164592" y="4233672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 vs LOW</a:t>
            </a:r>
            <a:endParaRPr lang="en-US" sz="750" dirty="0"/>
          </a:p>
        </p:txBody>
      </p:sp>
      <p:sp>
        <p:nvSpPr>
          <p:cNvPr id="58" name="Shape 56"/>
          <p:cNvSpPr/>
          <p:nvPr/>
        </p:nvSpPr>
        <p:spPr>
          <a:xfrm>
            <a:off x="1216152" y="4233672"/>
            <a:ext cx="1033272" cy="265176"/>
          </a:xfrm>
          <a:prstGeom prst="rect">
            <a:avLst/>
          </a:prstGeom>
          <a:solidFill>
            <a:srgbClr val="EEF4FB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59" name="Text 57"/>
          <p:cNvSpPr/>
          <p:nvPr/>
        </p:nvSpPr>
        <p:spPr>
          <a:xfrm>
            <a:off x="1216152" y="4233672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+1.148pp</a:t>
            </a:r>
            <a:endParaRPr lang="en-US" sz="750" dirty="0"/>
          </a:p>
        </p:txBody>
      </p:sp>
      <p:sp>
        <p:nvSpPr>
          <p:cNvPr id="60" name="Shape 58"/>
          <p:cNvSpPr/>
          <p:nvPr/>
        </p:nvSpPr>
        <p:spPr>
          <a:xfrm>
            <a:off x="2267712" y="4233672"/>
            <a:ext cx="1033272" cy="265176"/>
          </a:xfrm>
          <a:prstGeom prst="rect">
            <a:avLst/>
          </a:prstGeom>
          <a:solidFill>
            <a:srgbClr val="EEF4FB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61" name="Text 59"/>
          <p:cNvSpPr/>
          <p:nvPr/>
        </p:nvSpPr>
        <p:spPr>
          <a:xfrm>
            <a:off x="2267712" y="4233672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0.001</a:t>
            </a:r>
            <a:endParaRPr lang="en-US" sz="750" dirty="0"/>
          </a:p>
        </p:txBody>
      </p:sp>
      <p:sp>
        <p:nvSpPr>
          <p:cNvPr id="62" name="Shape 60"/>
          <p:cNvSpPr/>
          <p:nvPr/>
        </p:nvSpPr>
        <p:spPr>
          <a:xfrm>
            <a:off x="3319272" y="4233672"/>
            <a:ext cx="1033272" cy="265176"/>
          </a:xfrm>
          <a:prstGeom prst="rect">
            <a:avLst/>
          </a:prstGeom>
          <a:solidFill>
            <a:srgbClr val="EEF4FB"/>
          </a:solidFill>
          <a:ln w="3810">
            <a:solidFill>
              <a:srgbClr val="DDEEEE"/>
            </a:solidFill>
            <a:prstDash val="solid"/>
          </a:ln>
        </p:spPr>
        <p:txBody>
          <a:bodyPr/>
          <a:p/>
        </p:txBody>
      </p:sp>
      <p:sp>
        <p:nvSpPr>
          <p:cNvPr id="63" name="Text 61"/>
          <p:cNvSpPr/>
          <p:nvPr/>
        </p:nvSpPr>
        <p:spPr>
          <a:xfrm>
            <a:off x="3319272" y="4233672"/>
            <a:ext cx="103327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 CI [+0.56, +1.73]</a:t>
            </a:r>
            <a:endParaRPr lang="en-US" sz="750" dirty="0"/>
          </a:p>
        </p:txBody>
      </p:sp>
      <p:sp>
        <p:nvSpPr>
          <p:cNvPr id="64" name="Shape 62"/>
          <p:cNvSpPr/>
          <p:nvPr/>
        </p:nvSpPr>
        <p:spPr>
          <a:xfrm>
            <a:off x="4590288" y="914400"/>
            <a:ext cx="438912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65" name="Shape 63"/>
          <p:cNvSpPr/>
          <p:nvPr/>
        </p:nvSpPr>
        <p:spPr>
          <a:xfrm>
            <a:off x="4590288" y="914400"/>
            <a:ext cx="4389120" cy="384048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66" name="Text 64"/>
          <p:cNvSpPr/>
          <p:nvPr/>
        </p:nvSpPr>
        <p:spPr>
          <a:xfrm>
            <a:off x="4590288" y="9144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COMPLETE HYPOTHESIS SCORECARD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4645152" y="1353312"/>
            <a:ext cx="4279392" cy="329184"/>
          </a:xfrm>
          <a:prstGeom prst="rect">
            <a:avLst/>
          </a:prstGeom>
          <a:solidFill>
            <a:srgbClr val="F8F8F8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68" name="Shape 66"/>
          <p:cNvSpPr/>
          <p:nvPr/>
        </p:nvSpPr>
        <p:spPr>
          <a:xfrm>
            <a:off x="4645152" y="1353312"/>
            <a:ext cx="402336" cy="32918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69" name="Text 67"/>
          <p:cNvSpPr/>
          <p:nvPr/>
        </p:nvSpPr>
        <p:spPr>
          <a:xfrm>
            <a:off x="4645152" y="1353312"/>
            <a:ext cx="40233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H1</a:t>
            </a:r>
            <a:endParaRPr lang="en-US" sz="800" dirty="0"/>
          </a:p>
        </p:txBody>
      </p:sp>
      <p:sp>
        <p:nvSpPr>
          <p:cNvPr id="70" name="Text 68"/>
          <p:cNvSpPr/>
          <p:nvPr/>
        </p:nvSpPr>
        <p:spPr>
          <a:xfrm>
            <a:off x="5074920" y="1353312"/>
            <a:ext cx="21579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 superiority post-M&amp;A</a:t>
            </a:r>
            <a:endParaRPr lang="en-US" sz="750" dirty="0"/>
          </a:p>
        </p:txBody>
      </p:sp>
      <p:sp>
        <p:nvSpPr>
          <p:cNvPr id="71" name="Text 69"/>
          <p:cNvSpPr/>
          <p:nvPr/>
        </p:nvSpPr>
        <p:spPr>
          <a:xfrm>
            <a:off x="7251192" y="1353312"/>
            <a:ext cx="1261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b₃=+1.700, p=0.015</a:t>
            </a:r>
            <a:endParaRPr lang="en-US" sz="700" dirty="0"/>
          </a:p>
        </p:txBody>
      </p:sp>
      <p:sp>
        <p:nvSpPr>
          <p:cNvPr id="72" name="Text 70"/>
          <p:cNvSpPr/>
          <p:nvPr/>
        </p:nvSpPr>
        <p:spPr>
          <a:xfrm>
            <a:off x="8531352" y="1353312"/>
            <a:ext cx="384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SUP</a:t>
            </a:r>
            <a:endParaRPr lang="en-US" sz="750" dirty="0"/>
          </a:p>
        </p:txBody>
      </p:sp>
      <p:sp>
        <p:nvSpPr>
          <p:cNvPr id="73" name="Shape 71"/>
          <p:cNvSpPr/>
          <p:nvPr/>
        </p:nvSpPr>
        <p:spPr>
          <a:xfrm>
            <a:off x="4645152" y="1719072"/>
            <a:ext cx="4279392" cy="329184"/>
          </a:xfrm>
          <a:prstGeom prst="rect">
            <a:avLst/>
          </a:prstGeom>
          <a:solidFill>
            <a:srgbClr val="FFFFFF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74" name="Shape 72"/>
          <p:cNvSpPr/>
          <p:nvPr/>
        </p:nvSpPr>
        <p:spPr>
          <a:xfrm>
            <a:off x="4645152" y="1719072"/>
            <a:ext cx="402336" cy="32918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75" name="Text 73"/>
          <p:cNvSpPr/>
          <p:nvPr/>
        </p:nvSpPr>
        <p:spPr>
          <a:xfrm>
            <a:off x="4645152" y="1719072"/>
            <a:ext cx="40233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H2</a:t>
            </a:r>
            <a:endParaRPr lang="en-US" sz="800" dirty="0"/>
          </a:p>
        </p:txBody>
      </p:sp>
      <p:sp>
        <p:nvSpPr>
          <p:cNvPr id="76" name="Text 74"/>
          <p:cNvSpPr/>
          <p:nvPr/>
        </p:nvSpPr>
        <p:spPr>
          <a:xfrm>
            <a:off x="5074920" y="1719072"/>
            <a:ext cx="21579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 margin recovery</a:t>
            </a:r>
            <a:endParaRPr lang="en-US" sz="750" dirty="0"/>
          </a:p>
        </p:txBody>
      </p:sp>
      <p:sp>
        <p:nvSpPr>
          <p:cNvPr id="77" name="Text 75"/>
          <p:cNvSpPr/>
          <p:nvPr/>
        </p:nvSpPr>
        <p:spPr>
          <a:xfrm>
            <a:off x="7251192" y="1719072"/>
            <a:ext cx="1261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+1.96% vs −0.04%</a:t>
            </a:r>
            <a:endParaRPr lang="en-US" sz="700" dirty="0"/>
          </a:p>
        </p:txBody>
      </p:sp>
      <p:sp>
        <p:nvSpPr>
          <p:cNvPr id="78" name="Text 76"/>
          <p:cNvSpPr/>
          <p:nvPr/>
        </p:nvSpPr>
        <p:spPr>
          <a:xfrm>
            <a:off x="8531352" y="1719072"/>
            <a:ext cx="384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SUP</a:t>
            </a:r>
            <a:endParaRPr lang="en-US" sz="750" dirty="0"/>
          </a:p>
        </p:txBody>
      </p:sp>
      <p:sp>
        <p:nvSpPr>
          <p:cNvPr id="79" name="Shape 77"/>
          <p:cNvSpPr/>
          <p:nvPr/>
        </p:nvSpPr>
        <p:spPr>
          <a:xfrm>
            <a:off x="4645152" y="2084832"/>
            <a:ext cx="4279392" cy="329184"/>
          </a:xfrm>
          <a:prstGeom prst="rect">
            <a:avLst/>
          </a:prstGeom>
          <a:solidFill>
            <a:srgbClr val="F8F8F8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80" name="Shape 78"/>
          <p:cNvSpPr/>
          <p:nvPr/>
        </p:nvSpPr>
        <p:spPr>
          <a:xfrm>
            <a:off x="4645152" y="2084832"/>
            <a:ext cx="402336" cy="329184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81" name="Text 79"/>
          <p:cNvSpPr/>
          <p:nvPr/>
        </p:nvSpPr>
        <p:spPr>
          <a:xfrm>
            <a:off x="4645152" y="2084832"/>
            <a:ext cx="40233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H3</a:t>
            </a:r>
            <a:endParaRPr lang="en-US" sz="800" dirty="0"/>
          </a:p>
        </p:txBody>
      </p:sp>
      <p:sp>
        <p:nvSpPr>
          <p:cNvPr id="82" name="Text 80"/>
          <p:cNvSpPr/>
          <p:nvPr/>
        </p:nvSpPr>
        <p:spPr>
          <a:xfrm>
            <a:off x="5074920" y="2084832"/>
            <a:ext cx="21579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 &gt; LOW ROA</a:t>
            </a:r>
            <a:endParaRPr lang="en-US" sz="750" dirty="0"/>
          </a:p>
        </p:txBody>
      </p:sp>
      <p:sp>
        <p:nvSpPr>
          <p:cNvPr id="83" name="Text 81"/>
          <p:cNvSpPr/>
          <p:nvPr/>
        </p:nvSpPr>
        <p:spPr>
          <a:xfrm>
            <a:off x="7251192" y="2084832"/>
            <a:ext cx="1261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b=+0.870, p=0.244</a:t>
            </a:r>
            <a:endParaRPr lang="en-US" sz="700" dirty="0"/>
          </a:p>
        </p:txBody>
      </p:sp>
      <p:sp>
        <p:nvSpPr>
          <p:cNvPr id="84" name="Text 82"/>
          <p:cNvSpPr/>
          <p:nvPr/>
        </p:nvSpPr>
        <p:spPr>
          <a:xfrm>
            <a:off x="8531352" y="2084832"/>
            <a:ext cx="384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 NS</a:t>
            </a:r>
            <a:endParaRPr lang="en-US" sz="750" dirty="0"/>
          </a:p>
        </p:txBody>
      </p:sp>
      <p:sp>
        <p:nvSpPr>
          <p:cNvPr id="85" name="Shape 83"/>
          <p:cNvSpPr/>
          <p:nvPr/>
        </p:nvSpPr>
        <p:spPr>
          <a:xfrm>
            <a:off x="4645152" y="2450592"/>
            <a:ext cx="4279392" cy="329184"/>
          </a:xfrm>
          <a:prstGeom prst="rect">
            <a:avLst/>
          </a:prstGeom>
          <a:solidFill>
            <a:srgbClr val="FFFFFF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86" name="Shape 84"/>
          <p:cNvSpPr/>
          <p:nvPr/>
        </p:nvSpPr>
        <p:spPr>
          <a:xfrm>
            <a:off x="4645152" y="2450592"/>
            <a:ext cx="402336" cy="32918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87" name="Text 85"/>
          <p:cNvSpPr/>
          <p:nvPr/>
        </p:nvSpPr>
        <p:spPr>
          <a:xfrm>
            <a:off x="4645152" y="2450592"/>
            <a:ext cx="40233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H4</a:t>
            </a:r>
            <a:endParaRPr lang="en-US" sz="800" dirty="0"/>
          </a:p>
        </p:txBody>
      </p:sp>
      <p:sp>
        <p:nvSpPr>
          <p:cNvPr id="88" name="Text 86"/>
          <p:cNvSpPr/>
          <p:nvPr/>
        </p:nvSpPr>
        <p:spPr>
          <a:xfrm>
            <a:off x="5074920" y="2450592"/>
            <a:ext cx="21579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ROE superiority post-M&amp;A</a:t>
            </a:r>
            <a:endParaRPr lang="en-US" sz="750" dirty="0"/>
          </a:p>
        </p:txBody>
      </p:sp>
      <p:sp>
        <p:nvSpPr>
          <p:cNvPr id="89" name="Text 87"/>
          <p:cNvSpPr/>
          <p:nvPr/>
        </p:nvSpPr>
        <p:spPr>
          <a:xfrm>
            <a:off x="7251192" y="2450592"/>
            <a:ext cx="1261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b₃=+2.007, p=0.024</a:t>
            </a:r>
            <a:endParaRPr lang="en-US" sz="700" dirty="0"/>
          </a:p>
        </p:txBody>
      </p:sp>
      <p:sp>
        <p:nvSpPr>
          <p:cNvPr id="90" name="Text 88"/>
          <p:cNvSpPr/>
          <p:nvPr/>
        </p:nvSpPr>
        <p:spPr>
          <a:xfrm>
            <a:off x="8531352" y="2450592"/>
            <a:ext cx="384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SUP</a:t>
            </a:r>
            <a:endParaRPr lang="en-US" sz="750" dirty="0"/>
          </a:p>
        </p:txBody>
      </p:sp>
      <p:sp>
        <p:nvSpPr>
          <p:cNvPr id="91" name="Shape 89"/>
          <p:cNvSpPr/>
          <p:nvPr/>
        </p:nvSpPr>
        <p:spPr>
          <a:xfrm>
            <a:off x="4645152" y="2816352"/>
            <a:ext cx="4279392" cy="329184"/>
          </a:xfrm>
          <a:prstGeom prst="rect">
            <a:avLst/>
          </a:prstGeom>
          <a:solidFill>
            <a:srgbClr val="F8F8F8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92" name="Shape 90"/>
          <p:cNvSpPr/>
          <p:nvPr/>
        </p:nvSpPr>
        <p:spPr>
          <a:xfrm>
            <a:off x="4645152" y="2816352"/>
            <a:ext cx="402336" cy="329184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93" name="Text 91"/>
          <p:cNvSpPr/>
          <p:nvPr/>
        </p:nvSpPr>
        <p:spPr>
          <a:xfrm>
            <a:off x="4645152" y="2816352"/>
            <a:ext cx="40233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H5</a:t>
            </a:r>
            <a:endParaRPr lang="en-US" sz="800" dirty="0"/>
          </a:p>
        </p:txBody>
      </p:sp>
      <p:sp>
        <p:nvSpPr>
          <p:cNvPr id="94" name="Text 92"/>
          <p:cNvSpPr/>
          <p:nvPr/>
        </p:nvSpPr>
        <p:spPr>
          <a:xfrm>
            <a:off x="5074920" y="2816352"/>
            <a:ext cx="21579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leverage deterioration</a:t>
            </a:r>
            <a:endParaRPr lang="en-US" sz="750" dirty="0"/>
          </a:p>
        </p:txBody>
      </p:sp>
      <p:sp>
        <p:nvSpPr>
          <p:cNvPr id="95" name="Text 93"/>
          <p:cNvSpPr/>
          <p:nvPr/>
        </p:nvSpPr>
        <p:spPr>
          <a:xfrm>
            <a:off x="7251192" y="2816352"/>
            <a:ext cx="1261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 +; pending</a:t>
            </a:r>
            <a:endParaRPr lang="en-US" sz="700" dirty="0"/>
          </a:p>
        </p:txBody>
      </p:sp>
      <p:sp>
        <p:nvSpPr>
          <p:cNvPr id="96" name="Text 94"/>
          <p:cNvSpPr/>
          <p:nvPr/>
        </p:nvSpPr>
        <p:spPr>
          <a:xfrm>
            <a:off x="8531352" y="2816352"/>
            <a:ext cx="384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 DIR</a:t>
            </a:r>
            <a:endParaRPr lang="en-US" sz="750" dirty="0"/>
          </a:p>
        </p:txBody>
      </p:sp>
      <p:sp>
        <p:nvSpPr>
          <p:cNvPr id="97" name="Shape 95"/>
          <p:cNvSpPr/>
          <p:nvPr/>
        </p:nvSpPr>
        <p:spPr>
          <a:xfrm>
            <a:off x="4645152" y="3182112"/>
            <a:ext cx="4279392" cy="329184"/>
          </a:xfrm>
          <a:prstGeom prst="rect">
            <a:avLst/>
          </a:prstGeom>
          <a:solidFill>
            <a:srgbClr val="FFFFFF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98" name="Shape 96"/>
          <p:cNvSpPr/>
          <p:nvPr/>
        </p:nvSpPr>
        <p:spPr>
          <a:xfrm>
            <a:off x="4645152" y="3182112"/>
            <a:ext cx="402336" cy="329184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99" name="Text 97"/>
          <p:cNvSpPr/>
          <p:nvPr/>
        </p:nvSpPr>
        <p:spPr>
          <a:xfrm>
            <a:off x="4645152" y="3182112"/>
            <a:ext cx="40233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H6</a:t>
            </a:r>
            <a:endParaRPr lang="en-US" sz="800" dirty="0"/>
          </a:p>
        </p:txBody>
      </p:sp>
      <p:sp>
        <p:nvSpPr>
          <p:cNvPr id="100" name="Text 98"/>
          <p:cNvSpPr/>
          <p:nvPr/>
        </p:nvSpPr>
        <p:spPr>
          <a:xfrm>
            <a:off x="5074920" y="3182112"/>
            <a:ext cx="21579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heterogeneity</a:t>
            </a:r>
            <a:endParaRPr lang="en-US" sz="750" dirty="0"/>
          </a:p>
        </p:txBody>
      </p:sp>
      <p:sp>
        <p:nvSpPr>
          <p:cNvPr id="101" name="Text 99"/>
          <p:cNvSpPr/>
          <p:nvPr/>
        </p:nvSpPr>
        <p:spPr>
          <a:xfrm>
            <a:off x="7251192" y="3182112"/>
            <a:ext cx="1261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7 sectors confirm</a:t>
            </a:r>
            <a:endParaRPr lang="en-US" sz="700" dirty="0"/>
          </a:p>
        </p:txBody>
      </p:sp>
      <p:sp>
        <p:nvSpPr>
          <p:cNvPr id="102" name="Text 100"/>
          <p:cNvSpPr/>
          <p:nvPr/>
        </p:nvSpPr>
        <p:spPr>
          <a:xfrm>
            <a:off x="8531352" y="3182112"/>
            <a:ext cx="384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SUP</a:t>
            </a:r>
            <a:endParaRPr lang="en-US" sz="750" dirty="0"/>
          </a:p>
        </p:txBody>
      </p:sp>
      <p:sp>
        <p:nvSpPr>
          <p:cNvPr id="103" name="Shape 101"/>
          <p:cNvSpPr/>
          <p:nvPr/>
        </p:nvSpPr>
        <p:spPr>
          <a:xfrm>
            <a:off x="4645152" y="3547872"/>
            <a:ext cx="4279392" cy="329184"/>
          </a:xfrm>
          <a:prstGeom prst="rect">
            <a:avLst/>
          </a:prstGeom>
          <a:solidFill>
            <a:srgbClr val="F8F8F8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104" name="Shape 102"/>
          <p:cNvSpPr/>
          <p:nvPr/>
        </p:nvSpPr>
        <p:spPr>
          <a:xfrm>
            <a:off x="4645152" y="3547872"/>
            <a:ext cx="402336" cy="329184"/>
          </a:xfrm>
          <a:prstGeom prst="rect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  <p:txBody>
          <a:bodyPr/>
          <a:p/>
        </p:txBody>
      </p:sp>
      <p:sp>
        <p:nvSpPr>
          <p:cNvPr id="105" name="Text 103"/>
          <p:cNvSpPr/>
          <p:nvPr/>
        </p:nvSpPr>
        <p:spPr>
          <a:xfrm>
            <a:off x="4645152" y="3547872"/>
            <a:ext cx="40233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H7</a:t>
            </a:r>
            <a:endParaRPr lang="en-US" sz="800" dirty="0"/>
          </a:p>
        </p:txBody>
      </p:sp>
      <p:sp>
        <p:nvSpPr>
          <p:cNvPr id="106" name="Text 104"/>
          <p:cNvSpPr/>
          <p:nvPr/>
        </p:nvSpPr>
        <p:spPr>
          <a:xfrm>
            <a:off x="5074920" y="3547872"/>
            <a:ext cx="21579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deals amplify premium</a:t>
            </a:r>
            <a:endParaRPr lang="en-US" sz="750" dirty="0"/>
          </a:p>
        </p:txBody>
      </p:sp>
      <p:sp>
        <p:nvSpPr>
          <p:cNvPr id="107" name="Text 105"/>
          <p:cNvSpPr/>
          <p:nvPr/>
        </p:nvSpPr>
        <p:spPr>
          <a:xfrm>
            <a:off x="7251192" y="3547872"/>
            <a:ext cx="1261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b=+0.125, p=0.932</a:t>
            </a:r>
            <a:endParaRPr lang="en-US" sz="700" dirty="0"/>
          </a:p>
        </p:txBody>
      </p:sp>
      <p:sp>
        <p:nvSpPr>
          <p:cNvPr id="108" name="Text 106"/>
          <p:cNvSpPr/>
          <p:nvPr/>
        </p:nvSpPr>
        <p:spPr>
          <a:xfrm>
            <a:off x="8531352" y="3547872"/>
            <a:ext cx="384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NS</a:t>
            </a:r>
            <a:endParaRPr lang="en-US" sz="750" dirty="0"/>
          </a:p>
        </p:txBody>
      </p:sp>
      <p:sp>
        <p:nvSpPr>
          <p:cNvPr id="109" name="Shape 107"/>
          <p:cNvSpPr/>
          <p:nvPr/>
        </p:nvSpPr>
        <p:spPr>
          <a:xfrm>
            <a:off x="4645152" y="3913632"/>
            <a:ext cx="4279392" cy="329184"/>
          </a:xfrm>
          <a:prstGeom prst="rect">
            <a:avLst/>
          </a:prstGeom>
          <a:solidFill>
            <a:srgbClr val="FFFFFF"/>
          </a:solidFill>
          <a:ln w="3810">
            <a:solidFill>
              <a:srgbClr val="EEEEEE"/>
            </a:solidFill>
            <a:prstDash val="solid"/>
          </a:ln>
        </p:spPr>
        <p:txBody>
          <a:bodyPr/>
          <a:p/>
        </p:txBody>
      </p:sp>
      <p:sp>
        <p:nvSpPr>
          <p:cNvPr id="110" name="Shape 108"/>
          <p:cNvSpPr/>
          <p:nvPr/>
        </p:nvSpPr>
        <p:spPr>
          <a:xfrm>
            <a:off x="4645152" y="3913632"/>
            <a:ext cx="402336" cy="329184"/>
          </a:xfrm>
          <a:prstGeom prst="rect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  <p:txBody>
          <a:bodyPr/>
          <a:p/>
        </p:txBody>
      </p:sp>
      <p:sp>
        <p:nvSpPr>
          <p:cNvPr id="111" name="Text 109"/>
          <p:cNvSpPr/>
          <p:nvPr/>
        </p:nvSpPr>
        <p:spPr>
          <a:xfrm>
            <a:off x="4645152" y="3913632"/>
            <a:ext cx="40233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H8</a:t>
            </a:r>
            <a:endParaRPr lang="en-US" sz="800" dirty="0"/>
          </a:p>
        </p:txBody>
      </p:sp>
      <p:sp>
        <p:nvSpPr>
          <p:cNvPr id="112" name="Text 110"/>
          <p:cNvSpPr/>
          <p:nvPr/>
        </p:nvSpPr>
        <p:spPr>
          <a:xfrm>
            <a:off x="5074920" y="3913632"/>
            <a:ext cx="21579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Cross-border amplifies premium</a:t>
            </a:r>
            <a:endParaRPr lang="en-US" sz="750" dirty="0"/>
          </a:p>
        </p:txBody>
      </p:sp>
      <p:sp>
        <p:nvSpPr>
          <p:cNvPr id="113" name="Text 111"/>
          <p:cNvSpPr/>
          <p:nvPr/>
        </p:nvSpPr>
        <p:spPr>
          <a:xfrm>
            <a:off x="7251192" y="3913632"/>
            <a:ext cx="1261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b=−0.041, p=0.975</a:t>
            </a:r>
            <a:endParaRPr lang="en-US" sz="700" dirty="0"/>
          </a:p>
        </p:txBody>
      </p:sp>
      <p:sp>
        <p:nvSpPr>
          <p:cNvPr id="114" name="Text 112"/>
          <p:cNvSpPr/>
          <p:nvPr/>
        </p:nvSpPr>
        <p:spPr>
          <a:xfrm>
            <a:off x="8531352" y="3913632"/>
            <a:ext cx="384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NS</a:t>
            </a:r>
            <a:endParaRPr lang="en-US" sz="750" dirty="0"/>
          </a:p>
        </p:txBody>
      </p:sp>
      <p:sp>
        <p:nvSpPr>
          <p:cNvPr id="115" name="Shape 113"/>
          <p:cNvSpPr/>
          <p:nvPr/>
        </p:nvSpPr>
        <p:spPr>
          <a:xfrm>
            <a:off x="164592" y="4736592"/>
            <a:ext cx="8814816" cy="320040"/>
          </a:xfrm>
          <a:prstGeom prst="rect">
            <a:avLst/>
          </a:prstGeom>
          <a:solidFill>
            <a:srgbClr val="D6E4F0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116" name="Text 114"/>
          <p:cNvSpPr/>
          <p:nvPr/>
        </p:nvSpPr>
        <p:spPr>
          <a:xfrm>
            <a:off x="164592" y="4736592"/>
            <a:ext cx="88148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of 8 hypotheses supported • 2 null results confirm ESG is unconditional main effect • Robustness: KW H=36.18 • ANOVA F=38.66 • Placebo 0/1,000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QUESTION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" y="896112"/>
            <a:ext cx="8595360" cy="137160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457200" y="932688"/>
            <a:ext cx="822960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firms with higher HIP ESG scores outperform lower-ESG peers after completing M&amp;A deals?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274320" y="2423160"/>
            <a:ext cx="2743200" cy="2514600"/>
          </a:xfrm>
          <a:prstGeom prst="rect">
            <a:avLst/>
          </a:prstGeom>
          <a:solidFill>
            <a:srgbClr val="FFFFFF"/>
          </a:solidFill>
          <a:ln w="2540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274320" y="2423160"/>
            <a:ext cx="2743200" cy="5486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74320" y="2423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WHAT?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" y="3063240"/>
            <a:ext cx="248716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Post-acquisition operating performance: ROA, ROE, ROIC, EBITDA Margin, Asset Turnover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172968" y="2423160"/>
            <a:ext cx="2743200" cy="2514600"/>
          </a:xfrm>
          <a:prstGeom prst="rect">
            <a:avLst/>
          </a:prstGeom>
          <a:solidFill>
            <a:srgbClr val="FFFFFF"/>
          </a:solidFill>
          <a:ln w="25400">
            <a:solidFill>
              <a:srgbClr val="70AD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3172968" y="2423160"/>
            <a:ext cx="2743200" cy="548640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3172968" y="2423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WHO?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310128" y="3063240"/>
            <a:ext cx="248716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Chinese public serial acquirers with 5+ completed M&amp;A deals, 2016-2026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71616" y="2423160"/>
            <a:ext cx="2743200" cy="2514600"/>
          </a:xfrm>
          <a:prstGeom prst="rect">
            <a:avLst/>
          </a:prstGeom>
          <a:solidFill>
            <a:srgbClr val="FFFFFF"/>
          </a:solidFill>
          <a:ln w="25400">
            <a:solidFill>
              <a:srgbClr val="ED7D3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6071616" y="2423160"/>
            <a:ext cx="2743200" cy="548640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6071616" y="24231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HOW?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208776" y="3063240"/>
            <a:ext cx="248716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 ESG tertile split (HIGH / MEDIUM / LOW) - Difference-in-differences regression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CONSTRUCTION - SCREENING FUNNEL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694944"/>
          </a:xfrm>
          <a:prstGeom prst="rect">
            <a:avLst/>
          </a:prstGeom>
          <a:solidFill>
            <a:srgbClr val="FFFFFF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347472" y="1014984"/>
            <a:ext cx="493776" cy="493776"/>
          </a:xfrm>
          <a:prstGeom prst="ellipse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347472" y="101498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969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 Investor Universe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60120" y="128016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1,488 unique Chinese ISINs with HIP ESG scores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66928" y="1609344"/>
            <a:ext cx="0" cy="109728"/>
          </a:xfrm>
          <a:prstGeom prst="line">
            <a:avLst/>
          </a:prstGeom>
          <a:noFill/>
          <a:ln w="1905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274320" y="1719072"/>
            <a:ext cx="8595360" cy="694944"/>
          </a:xfrm>
          <a:prstGeom prst="rect">
            <a:avLst/>
          </a:prstGeom>
          <a:solidFill>
            <a:srgbClr val="FFFFFF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347472" y="1819656"/>
            <a:ext cx="493776" cy="493776"/>
          </a:xfrm>
          <a:prstGeom prst="ellipse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347472" y="1819656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60120" y="177393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Tertile Split by Avg HIP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60120" y="208483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496 HIGH  |  496 MEDIUM  |  496 LOW  (sorted by average HIP score per firm)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66928" y="2414016"/>
            <a:ext cx="0" cy="109728"/>
          </a:xfrm>
          <a:prstGeom prst="line">
            <a:avLst/>
          </a:prstGeom>
          <a:noFill/>
          <a:ln w="1905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274320" y="2523744"/>
            <a:ext cx="8595360" cy="694944"/>
          </a:xfrm>
          <a:prstGeom prst="rect">
            <a:avLst/>
          </a:prstGeom>
          <a:solidFill>
            <a:srgbClr val="FFFFFF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347472" y="2624328"/>
            <a:ext cx="493776" cy="493776"/>
          </a:xfrm>
          <a:prstGeom prst="ellipse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347472" y="2624328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60120" y="257860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FactSet M&amp;A Screening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60120" y="288950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Filter: Role = Buyer  |  Status is NOT Pending or Cancelled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66928" y="3218688"/>
            <a:ext cx="0" cy="109728"/>
          </a:xfrm>
          <a:prstGeom prst="line">
            <a:avLst/>
          </a:prstGeom>
          <a:noFill/>
          <a:ln w="1905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274320" y="3328416"/>
            <a:ext cx="8595360" cy="694944"/>
          </a:xfrm>
          <a:prstGeom prst="rect">
            <a:avLst/>
          </a:prstGeom>
          <a:solidFill>
            <a:srgbClr val="FFFFFF"/>
          </a:solidFill>
          <a:ln w="19050">
            <a:solidFill>
              <a:srgbClr val="70AD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347472" y="3429000"/>
            <a:ext cx="493776" cy="493776"/>
          </a:xfrm>
          <a:prstGeom prst="ellipse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347472" y="3429000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960120" y="338328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Qualifying Threshold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960120" y="369417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firm must have 5+ completed Buyer deals with Close Date 2016-2026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66928" y="4023360"/>
            <a:ext cx="0" cy="109728"/>
          </a:xfrm>
          <a:prstGeom prst="line">
            <a:avLst/>
          </a:prstGeom>
          <a:noFill/>
          <a:ln w="190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274320" y="4133088"/>
            <a:ext cx="8595360" cy="694944"/>
          </a:xfrm>
          <a:prstGeom prst="rect">
            <a:avLst/>
          </a:prstGeom>
          <a:solidFill>
            <a:srgbClr val="FFFFFF"/>
          </a:solidFill>
          <a:ln w="19050">
            <a:solidFill>
              <a:srgbClr val="C9A8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347472" y="4233672"/>
            <a:ext cx="493776" cy="493776"/>
          </a:xfrm>
          <a:prstGeom prst="ellipse">
            <a:avLst/>
          </a:prstGeom>
          <a:solidFill>
            <a:srgbClr val="C9A800"/>
          </a:solidFill>
          <a:ln w="12700">
            <a:solidFill>
              <a:srgbClr val="C9A800"/>
            </a:solidFill>
            <a:prstDash val="solid"/>
          </a:ln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347472" y="4233672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960120" y="418795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Sample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960120" y="4498848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HIGH + 20 MEDIUM + 20 LOW = 60 Firms  |  308 M&amp;A Deals Documented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 ESG TIERS - 60 QUALIFYING FIRMS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82880" y="868680"/>
            <a:ext cx="2834640" cy="411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182880" y="868680"/>
            <a:ext cx="2834640" cy="59436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182880" y="86868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 TIER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" y="1536192"/>
            <a:ext cx="2651760" cy="548640"/>
          </a:xfrm>
          <a:prstGeom prst="rect">
            <a:avLst/>
          </a:prstGeom>
          <a:solidFill>
            <a:srgbClr val="D6E4F0"/>
          </a:solidFill>
          <a:ln w="12700">
            <a:solidFill>
              <a:srgbClr val="D6E4F0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74320" y="1536192"/>
            <a:ext cx="1188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E75B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 Firms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508760" y="15727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HIP: 0.535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508760" y="182880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Range: 0.503-0.625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92608" y="2176272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Firms: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292608" y="2423160"/>
            <a:ext cx="2633472" cy="2487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Wuxi Biologics · Sungrow Power · WuXi AppTec · Tencent · Haier Smart Home · COSCO Shipping · Mindray Medical · Tianqi Lithium · Fosun Pharma · Pharmaron Beijing · ZTE · Huatai Securities · Tigermed · Kingdee Software · AAC Technologies · Yihai Kerry · Joincare Pharm · Centre Testing · China Res. Sanjiu · Guangzhou Kingmed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3154680" y="868680"/>
            <a:ext cx="2834640" cy="411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70AD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3154680" y="868680"/>
            <a:ext cx="2834640" cy="594360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3154680" y="86868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MEDIUM TIER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246120" y="1536192"/>
            <a:ext cx="2651760" cy="548640"/>
          </a:xfrm>
          <a:prstGeom prst="rect">
            <a:avLst/>
          </a:prstGeom>
          <a:solidFill>
            <a:srgbClr val="E2EFDA"/>
          </a:solidFill>
          <a:ln w="12700">
            <a:solidFill>
              <a:srgbClr val="E2EFDA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3246120" y="1536192"/>
            <a:ext cx="1188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70AD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 Firms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4480560" y="15727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HIP: 0.377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480560" y="182880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Range: 0.372-0.383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264408" y="2176272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70AD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Firms: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3264408" y="2423160"/>
            <a:ext cx="2633472" cy="2487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Midea Group · Ninestar · Henan Shuanghui · Yangzijiang Ship · West China Cement · Yuyuan Tourist · Ningbo Shanshan · Western Mining · TBEA · Yunnan Copper · Yunnan Baiyao · CSSC SCTC · Huagong Tech · China Cinda · China State Con. Engr · Wens Foodstuff · Century Huatong · China Railway Con · Huaneng Power · Agricultural Bank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6126480" y="868680"/>
            <a:ext cx="2834640" cy="4114800"/>
          </a:xfrm>
          <a:prstGeom prst="rect">
            <a:avLst/>
          </a:prstGeom>
          <a:solidFill>
            <a:srgbClr val="FFFFFF"/>
          </a:solidFill>
          <a:ln w="25400">
            <a:solidFill>
              <a:srgbClr val="ED7D3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6126480" y="868680"/>
            <a:ext cx="2834640" cy="594360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6126480" y="86868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LOW TIER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217920" y="1536192"/>
            <a:ext cx="2651760" cy="548640"/>
          </a:xfrm>
          <a:prstGeom prst="rect">
            <a:avLst/>
          </a:prstGeom>
          <a:solidFill>
            <a:srgbClr val="FCE4D6"/>
          </a:solidFill>
          <a:ln w="12700">
            <a:solidFill>
              <a:srgbClr val="FCE4D6"/>
            </a:solidFill>
            <a:prstDash val="solid"/>
          </a:ln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6217920" y="1536192"/>
            <a:ext cx="1188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D7D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 Firms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7452360" y="15727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HIP: 0.155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7452360" y="182880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Range: 0.137-0.185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236208" y="2176272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ED7D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Firms: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6236208" y="2423160"/>
            <a:ext cx="2633472" cy="2487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 CSSC Hdg · Beijing Shiji · China Coal · Hubei Xingfa · Guanghui Energy · Shanghai Lingang · Wintime Energy · New Guomai · Buchang Pharms · Dongxu Opto · Zhejiang Daily · Xinjiang Zhongtai · China Baoan · Minmetals Capital · Henan Shenhuo · Doushen EdTech · Hainan Rubber · Fujian Star-Net · Jiangsu Yoke · Jiajiayue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LANDMARK M&amp;A DEALS  (2016-2026)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37160" y="914400"/>
            <a:ext cx="4343400" cy="914400"/>
          </a:xfrm>
          <a:prstGeom prst="rect">
            <a:avLst/>
          </a:prstGeom>
          <a:solidFill>
            <a:srgbClr val="1F4E79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137160" y="914400"/>
            <a:ext cx="594360" cy="9144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137160" y="914400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2016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95528" y="969264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Tencent -&gt; Supercell (Finland)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46120" y="969264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$8.6B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95528" y="1353312"/>
            <a:ext cx="35844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84% stake; global gaming leadership established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657600" y="1362456"/>
            <a:ext cx="713232" cy="2743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3657600" y="1362456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37160" y="1947672"/>
            <a:ext cx="4343400" cy="914400"/>
          </a:xfrm>
          <a:prstGeom prst="rect">
            <a:avLst/>
          </a:prstGeom>
          <a:solidFill>
            <a:srgbClr val="1F4E79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137160" y="1947672"/>
            <a:ext cx="594360" cy="9144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137160" y="1947672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2016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95528" y="2002536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Haier -&gt; GE Appliances (USA)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246120" y="2002536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$5.6B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95528" y="2386584"/>
            <a:ext cx="35844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 Appliances brand licensed globally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657600" y="2395728"/>
            <a:ext cx="713232" cy="2743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3657600" y="2395728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137160" y="2980944"/>
            <a:ext cx="4343400" cy="914400"/>
          </a:xfrm>
          <a:prstGeom prst="rect">
            <a:avLst/>
          </a:prstGeom>
          <a:solidFill>
            <a:srgbClr val="1F4E79"/>
          </a:solidFill>
          <a:ln w="19050">
            <a:solidFill>
              <a:srgbClr val="ED7D3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137160" y="2980944"/>
            <a:ext cx="594360" cy="914400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137160" y="2980944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2016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95528" y="3035808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Ninestar -&gt; Lexmark (USA)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46120" y="3035808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$3.6B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95528" y="3419856"/>
            <a:ext cx="35844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printing + global distribution network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0" y="3429000"/>
            <a:ext cx="713232" cy="274320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3657600" y="3429000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137160" y="4014216"/>
            <a:ext cx="4343400" cy="914400"/>
          </a:xfrm>
          <a:prstGeom prst="rect">
            <a:avLst/>
          </a:prstGeom>
          <a:solidFill>
            <a:srgbClr val="1F4E79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137160" y="4014216"/>
            <a:ext cx="594360" cy="9144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137160" y="4014216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2018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95528" y="406908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Tianqi -&gt; SQM stake (Chile)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246120" y="406908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$4.07B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795528" y="4453128"/>
            <a:ext cx="35844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24% of world's 2nd largest lithium producer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3657600" y="4462272"/>
            <a:ext cx="713232" cy="2743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35" name="Text 33"/>
          <p:cNvSpPr/>
          <p:nvPr/>
        </p:nvSpPr>
        <p:spPr>
          <a:xfrm>
            <a:off x="3657600" y="4462272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4709160" y="914400"/>
            <a:ext cx="4343400" cy="914400"/>
          </a:xfrm>
          <a:prstGeom prst="rect">
            <a:avLst/>
          </a:prstGeom>
          <a:solidFill>
            <a:srgbClr val="1F4E79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4709160" y="914400"/>
            <a:ext cx="594360" cy="9144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38" name="Text 36"/>
          <p:cNvSpPr/>
          <p:nvPr/>
        </p:nvSpPr>
        <p:spPr>
          <a:xfrm>
            <a:off x="4709160" y="914400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2018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367528" y="969264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COSCO -&gt; Orient Overseas (HK)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7818120" y="969264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$6.3B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367528" y="1353312"/>
            <a:ext cx="35844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 largest container shipping group globally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8229600" y="1362456"/>
            <a:ext cx="713232" cy="2743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43" name="Text 41"/>
          <p:cNvSpPr/>
          <p:nvPr/>
        </p:nvSpPr>
        <p:spPr>
          <a:xfrm>
            <a:off x="8229600" y="1362456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4709160" y="1947672"/>
            <a:ext cx="4343400" cy="914400"/>
          </a:xfrm>
          <a:prstGeom prst="rect">
            <a:avLst/>
          </a:prstGeom>
          <a:solidFill>
            <a:srgbClr val="1F4E79"/>
          </a:solidFill>
          <a:ln w="19050">
            <a:solidFill>
              <a:srgbClr val="ED7D3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45" name="Shape 43"/>
          <p:cNvSpPr/>
          <p:nvPr/>
        </p:nvSpPr>
        <p:spPr>
          <a:xfrm>
            <a:off x="4709160" y="1947672"/>
            <a:ext cx="594360" cy="914400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4709160" y="1947672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2017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5367528" y="2002536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Midea -&gt; KUKA AG (Germany)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7818120" y="2002536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$4.9B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5367528" y="2386584"/>
            <a:ext cx="35844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China's largest European industrial acquisition (~EUR 4.6B)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8229600" y="2395728"/>
            <a:ext cx="713232" cy="274320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51" name="Text 49"/>
          <p:cNvSpPr/>
          <p:nvPr/>
        </p:nvSpPr>
        <p:spPr>
          <a:xfrm>
            <a:off x="8229600" y="2395728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709160" y="2980944"/>
            <a:ext cx="4343400" cy="914400"/>
          </a:xfrm>
          <a:prstGeom prst="rect">
            <a:avLst/>
          </a:prstGeom>
          <a:solidFill>
            <a:srgbClr val="1F4E79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53" name="Shape 51"/>
          <p:cNvSpPr/>
          <p:nvPr/>
        </p:nvSpPr>
        <p:spPr>
          <a:xfrm>
            <a:off x="4709160" y="2980944"/>
            <a:ext cx="594360" cy="9144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54" name="Text 52"/>
          <p:cNvSpPr/>
          <p:nvPr/>
        </p:nvSpPr>
        <p:spPr>
          <a:xfrm>
            <a:off x="4709160" y="2980944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2017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5367528" y="3035808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Fosun Pharm -&gt; Gland (India)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7818120" y="3035808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$1.09B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5367528" y="3419856"/>
            <a:ext cx="35844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74% stake; injectables manufacturing in India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8229600" y="3429000"/>
            <a:ext cx="713232" cy="2743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59" name="Text 57"/>
          <p:cNvSpPr/>
          <p:nvPr/>
        </p:nvSpPr>
        <p:spPr>
          <a:xfrm>
            <a:off x="8229600" y="3429000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800" dirty="0"/>
          </a:p>
        </p:txBody>
      </p:sp>
      <p:sp>
        <p:nvSpPr>
          <p:cNvPr id="60" name="Shape 58"/>
          <p:cNvSpPr/>
          <p:nvPr/>
        </p:nvSpPr>
        <p:spPr>
          <a:xfrm>
            <a:off x="4709160" y="4014216"/>
            <a:ext cx="4343400" cy="914400"/>
          </a:xfrm>
          <a:prstGeom prst="rect">
            <a:avLst/>
          </a:prstGeom>
          <a:solidFill>
            <a:srgbClr val="1F4E79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61" name="Shape 59"/>
          <p:cNvSpPr/>
          <p:nvPr/>
        </p:nvSpPr>
        <p:spPr>
          <a:xfrm>
            <a:off x="4709160" y="4014216"/>
            <a:ext cx="594360" cy="9144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62" name="Text 60"/>
          <p:cNvSpPr/>
          <p:nvPr/>
        </p:nvSpPr>
        <p:spPr>
          <a:xfrm>
            <a:off x="4709160" y="4014216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5367528" y="406908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Huatai Sec -&gt; AssetMark (USA)</a:t>
            </a:r>
            <a:endParaRPr lang="en-US" sz="1100" dirty="0"/>
          </a:p>
        </p:txBody>
      </p:sp>
      <p:sp>
        <p:nvSpPr>
          <p:cNvPr id="64" name="Text 62"/>
          <p:cNvSpPr/>
          <p:nvPr/>
        </p:nvSpPr>
        <p:spPr>
          <a:xfrm>
            <a:off x="7818120" y="406908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C9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$740M</a:t>
            </a:r>
            <a:endParaRPr lang="en-US" sz="1200" dirty="0"/>
          </a:p>
        </p:txBody>
      </p:sp>
      <p:sp>
        <p:nvSpPr>
          <p:cNvPr id="65" name="Text 63"/>
          <p:cNvSpPr/>
          <p:nvPr/>
        </p:nvSpPr>
        <p:spPr>
          <a:xfrm>
            <a:off x="5367528" y="4453128"/>
            <a:ext cx="35844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wealth management platform; 100% acquisition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8229600" y="4462272"/>
            <a:ext cx="713232" cy="2743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67" name="Text 65"/>
          <p:cNvSpPr/>
          <p:nvPr/>
        </p:nvSpPr>
        <p:spPr>
          <a:xfrm>
            <a:off x="8229600" y="4462272"/>
            <a:ext cx="713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RESEARCH HYPOTHESES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64592" y="914400"/>
            <a:ext cx="4315968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164592" y="914400"/>
            <a:ext cx="566928" cy="9144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164592" y="914400"/>
            <a:ext cx="5669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024128"/>
            <a:ext cx="35478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ESG firms show superior post-M&amp;A ROA, ROE, ROIC vs. LOW tier (T+1 to T+3)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90872" y="914400"/>
            <a:ext cx="4315968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4690872" y="914400"/>
            <a:ext cx="566928" cy="91440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4690872" y="914400"/>
            <a:ext cx="5669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349240" y="1024128"/>
            <a:ext cx="35478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ESG acquirers show better EBITDA margin and asset turnover recovery post-deal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64592" y="1938528"/>
            <a:ext cx="4315968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70AD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164592" y="1938528"/>
            <a:ext cx="566928" cy="914400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164592" y="1938528"/>
            <a:ext cx="5669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22960" y="2048256"/>
            <a:ext cx="35478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ESG firms take on less acquisition debt - lower D/E and Net Debt/EBITDA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90872" y="1938528"/>
            <a:ext cx="4315968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70AD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4690872" y="1938528"/>
            <a:ext cx="566928" cy="914400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4690872" y="1938528"/>
            <a:ext cx="5669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349240" y="2048256"/>
            <a:ext cx="35478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markets assign higher EV/EBITDA multiples to HIGH ESG post-deal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962656"/>
            <a:ext cx="4315968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ED7D3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164592" y="2962656"/>
            <a:ext cx="566928" cy="914400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164592" y="2962656"/>
            <a:ext cx="5669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22960" y="3072384"/>
            <a:ext cx="35478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ESG firms maintain/improve HIP scores post-acquisition; LOW ESG declines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690872" y="2962656"/>
            <a:ext cx="4315968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ED7D3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4690872" y="2962656"/>
            <a:ext cx="566928" cy="914400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4690872" y="2962656"/>
            <a:ext cx="5669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349240" y="3072384"/>
            <a:ext cx="35478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ESG-performance link is stronger for pharma/tech vs. industrial/resource sectors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64592" y="3986784"/>
            <a:ext cx="4315968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1F4E79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164592" y="3986784"/>
            <a:ext cx="566928" cy="91440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164592" y="3986784"/>
            <a:ext cx="5669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H7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822960" y="4096512"/>
            <a:ext cx="35478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Deals over $1B amplify the performance gap between HIGH and LOW ESG tiers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690872" y="3986784"/>
            <a:ext cx="4315968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1F4E79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4690872" y="3986784"/>
            <a:ext cx="566928" cy="91440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4" name="Text 32"/>
          <p:cNvSpPr/>
          <p:nvPr/>
        </p:nvSpPr>
        <p:spPr>
          <a:xfrm>
            <a:off x="4690872" y="3986784"/>
            <a:ext cx="5669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H8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5349240" y="4096512"/>
            <a:ext cx="354787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Cross-border M&amp;A amplifies the ESG-performance link vs. domestic deals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82880" y="914400"/>
            <a:ext cx="4160520" cy="4005072"/>
          </a:xfrm>
          <a:prstGeom prst="rect">
            <a:avLst/>
          </a:prstGeom>
          <a:solidFill>
            <a:srgbClr val="FFFFFF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182880" y="914400"/>
            <a:ext cx="4160520" cy="47548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182880" y="914400"/>
            <a:ext cx="4160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Event Study Design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92608" y="1490472"/>
            <a:ext cx="566928" cy="566928"/>
          </a:xfrm>
          <a:prstGeom prst="rect">
            <a:avLst/>
          </a:prstGeom>
          <a:solidFill>
            <a:srgbClr val="E8E8E8"/>
          </a:solidFill>
          <a:ln w="6350">
            <a:solidFill>
              <a:srgbClr val="CCCCCC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92608" y="149047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A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T-2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56032" y="2121408"/>
            <a:ext cx="640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</a:t>
            </a:r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932688" y="1490472"/>
            <a:ext cx="566928" cy="566928"/>
          </a:xfrm>
          <a:prstGeom prst="rect">
            <a:avLst/>
          </a:prstGeom>
          <a:solidFill>
            <a:srgbClr val="E8E8E8"/>
          </a:solidFill>
          <a:ln w="6350">
            <a:solidFill>
              <a:srgbClr val="CCCCCC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932688" y="149047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A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T-1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96112" y="2121408"/>
            <a:ext cx="640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1572768" y="1490472"/>
            <a:ext cx="566928" cy="566928"/>
          </a:xfrm>
          <a:prstGeom prst="rect">
            <a:avLst/>
          </a:prstGeom>
          <a:solidFill>
            <a:srgbClr val="1F4E79"/>
          </a:solidFill>
          <a:ln w="6350">
            <a:solidFill>
              <a:srgbClr val="CCCCCC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1572768" y="149047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T0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536192" y="2121408"/>
            <a:ext cx="640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Deal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2212848" y="1490472"/>
            <a:ext cx="566928" cy="566928"/>
          </a:xfrm>
          <a:prstGeom prst="rect">
            <a:avLst/>
          </a:prstGeom>
          <a:solidFill>
            <a:srgbClr val="D6E4F0"/>
          </a:solidFill>
          <a:ln w="6350">
            <a:solidFill>
              <a:srgbClr val="CCCCCC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2212848" y="149047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75B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T+1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176272" y="2121408"/>
            <a:ext cx="640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2852928" y="1490472"/>
            <a:ext cx="566928" cy="566928"/>
          </a:xfrm>
          <a:prstGeom prst="rect">
            <a:avLst/>
          </a:prstGeom>
          <a:solidFill>
            <a:srgbClr val="D6E4F0"/>
          </a:solidFill>
          <a:ln w="6350">
            <a:solidFill>
              <a:srgbClr val="CCCCCC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2852928" y="149047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75B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T+2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816352" y="2121408"/>
            <a:ext cx="640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</a:t>
            </a:r>
            <a:endParaRPr lang="en-US" sz="700" dirty="0"/>
          </a:p>
        </p:txBody>
      </p:sp>
      <p:sp>
        <p:nvSpPr>
          <p:cNvPr id="22" name="Shape 20"/>
          <p:cNvSpPr/>
          <p:nvPr/>
        </p:nvSpPr>
        <p:spPr>
          <a:xfrm>
            <a:off x="3493008" y="1490472"/>
            <a:ext cx="566928" cy="566928"/>
          </a:xfrm>
          <a:prstGeom prst="rect">
            <a:avLst/>
          </a:prstGeom>
          <a:solidFill>
            <a:srgbClr val="D6E4F0"/>
          </a:solidFill>
          <a:ln w="6350">
            <a:solidFill>
              <a:srgbClr val="CCCCCC"/>
            </a:solidFill>
            <a:prstDash val="solid"/>
          </a:ln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3493008" y="149047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75B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T+3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456432" y="2121408"/>
            <a:ext cx="640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292608" y="2670048"/>
            <a:ext cx="201168" cy="128016"/>
          </a:xfrm>
          <a:prstGeom prst="rect">
            <a:avLst/>
          </a:prstGeom>
          <a:solidFill>
            <a:srgbClr val="E8E8E8"/>
          </a:solidFill>
          <a:ln w="6350">
            <a:solidFill>
              <a:srgbClr val="CCCCCC"/>
            </a:solidFill>
            <a:prstDash val="solid"/>
          </a:ln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521208" y="2642616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Pre-deal baseline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292608" y="2834640"/>
            <a:ext cx="201168" cy="128016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521208" y="28072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Deal year (T0)</a:t>
            </a:r>
            <a:endParaRPr lang="en-US" sz="750" dirty="0"/>
          </a:p>
        </p:txBody>
      </p:sp>
      <p:sp>
        <p:nvSpPr>
          <p:cNvPr id="29" name="Shape 27"/>
          <p:cNvSpPr/>
          <p:nvPr/>
        </p:nvSpPr>
        <p:spPr>
          <a:xfrm>
            <a:off x="292608" y="2999232"/>
            <a:ext cx="201168" cy="128016"/>
          </a:xfrm>
          <a:prstGeom prst="rect">
            <a:avLst/>
          </a:prstGeom>
          <a:solidFill>
            <a:srgbClr val="D6E4F0"/>
          </a:solidFill>
          <a:ln w="12700">
            <a:solidFill>
              <a:srgbClr val="D6E4F0"/>
            </a:solidFill>
            <a:prstDash val="solid"/>
          </a:ln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521208" y="297180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Post-deal period measured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274320" y="3264408"/>
            <a:ext cx="3977640" cy="347472"/>
          </a:xfrm>
          <a:prstGeom prst="rect">
            <a:avLst/>
          </a:prstGeom>
          <a:solidFill>
            <a:srgbClr val="D6E4F0"/>
          </a:solidFill>
          <a:ln w="635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347472" y="326440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Metrics: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1399032" y="326440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 · ROE · ROIC · EBITDA Margin · Asset Turnover · D/E · Net Debt/EBITDA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274320" y="3666744"/>
            <a:ext cx="3977640" cy="347472"/>
          </a:xfrm>
          <a:prstGeom prst="rect">
            <a:avLst/>
          </a:prstGeom>
          <a:solidFill>
            <a:srgbClr val="D6E4F0"/>
          </a:solidFill>
          <a:ln w="635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35" name="Text 33"/>
          <p:cNvSpPr/>
          <p:nvPr/>
        </p:nvSpPr>
        <p:spPr>
          <a:xfrm>
            <a:off x="347472" y="3666744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Score: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1399032" y="3666744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Delta = mean(T+1, T+2, T+3) minus mean(T-2, T-1)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274320" y="4069080"/>
            <a:ext cx="3977640" cy="347472"/>
          </a:xfrm>
          <a:prstGeom prst="rect">
            <a:avLst/>
          </a:prstGeom>
          <a:solidFill>
            <a:srgbClr val="D6E4F0"/>
          </a:solidFill>
          <a:ln w="635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38" name="Text 36"/>
          <p:cNvSpPr/>
          <p:nvPr/>
        </p:nvSpPr>
        <p:spPr>
          <a:xfrm>
            <a:off x="347472" y="4069080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Comparison: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1399032" y="40690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vs. MEDIUM vs. LOW Delta across all metrics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274320" y="4471416"/>
            <a:ext cx="3977640" cy="347472"/>
          </a:xfrm>
          <a:prstGeom prst="rect">
            <a:avLst/>
          </a:prstGeom>
          <a:solidFill>
            <a:srgbClr val="D6E4F0"/>
          </a:solidFill>
          <a:ln w="635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41" name="Text 39"/>
          <p:cNvSpPr/>
          <p:nvPr/>
        </p:nvSpPr>
        <p:spPr>
          <a:xfrm>
            <a:off x="347472" y="4471416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Robustness: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1399032" y="4471416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Winsorize 1%/99%  |  Sector FE  |  Firm-clustered standard errors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4526280" y="914400"/>
            <a:ext cx="4434840" cy="4005072"/>
          </a:xfrm>
          <a:prstGeom prst="rect">
            <a:avLst/>
          </a:prstGeom>
          <a:solidFill>
            <a:srgbClr val="FFFFFF"/>
          </a:solidFill>
          <a:ln w="19050">
            <a:solidFill>
              <a:srgbClr val="70AD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  <p:txBody>
          <a:bodyPr/>
          <a:p/>
        </p:txBody>
      </p:sp>
      <p:sp>
        <p:nvSpPr>
          <p:cNvPr id="44" name="Shape 42"/>
          <p:cNvSpPr/>
          <p:nvPr/>
        </p:nvSpPr>
        <p:spPr>
          <a:xfrm>
            <a:off x="4526280" y="914400"/>
            <a:ext cx="4434840" cy="475488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45" name="Text 43"/>
          <p:cNvSpPr/>
          <p:nvPr/>
        </p:nvSpPr>
        <p:spPr>
          <a:xfrm>
            <a:off x="4526280" y="914400"/>
            <a:ext cx="4434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Regression Models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4617720" y="1508760"/>
            <a:ext cx="4251960" cy="731520"/>
          </a:xfrm>
          <a:prstGeom prst="rect">
            <a:avLst/>
          </a:prstGeom>
          <a:solidFill>
            <a:srgbClr val="E2EFDA"/>
          </a:solidFill>
          <a:ln w="63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47" name="Text 45"/>
          <p:cNvSpPr/>
          <p:nvPr/>
        </p:nvSpPr>
        <p:spPr>
          <a:xfrm>
            <a:off x="4663440" y="1545336"/>
            <a:ext cx="914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1</a:t>
            </a:r>
            <a:endParaRPr lang="en-US" sz="850" dirty="0"/>
          </a:p>
          <a:p>
            <a:pPr algn="l" indent="0" marL="0">
              <a:buNone/>
            </a:pPr>
            <a:r>
              <a:rPr lang="en-US" sz="8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5577840" y="1600200"/>
            <a:ext cx="0" cy="548640"/>
          </a:xfrm>
          <a:prstGeom prst="line">
            <a:avLst/>
          </a:prstGeom>
          <a:noFill/>
          <a:ln w="63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49" name="Text 47"/>
          <p:cNvSpPr/>
          <p:nvPr/>
        </p:nvSpPr>
        <p:spPr>
          <a:xfrm>
            <a:off x="5650992" y="1545336"/>
            <a:ext cx="3154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DeltaPerf = a + b1·HIP + b2·DealSize + b3·CrossBorder + b4·Leverage + e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4617720" y="2331720"/>
            <a:ext cx="4251960" cy="731520"/>
          </a:xfrm>
          <a:prstGeom prst="rect">
            <a:avLst/>
          </a:prstGeom>
          <a:solidFill>
            <a:srgbClr val="E2EFDA"/>
          </a:solidFill>
          <a:ln w="63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51" name="Text 49"/>
          <p:cNvSpPr/>
          <p:nvPr/>
        </p:nvSpPr>
        <p:spPr>
          <a:xfrm>
            <a:off x="4663440" y="2368296"/>
            <a:ext cx="914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2</a:t>
            </a:r>
            <a:endParaRPr lang="en-US" sz="850" dirty="0"/>
          </a:p>
          <a:p>
            <a:pPr algn="l" indent="0" marL="0">
              <a:buNone/>
            </a:pPr>
            <a:r>
              <a:rPr lang="en-US" sz="8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Dummies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5577840" y="2423160"/>
            <a:ext cx="0" cy="548640"/>
          </a:xfrm>
          <a:prstGeom prst="line">
            <a:avLst/>
          </a:prstGeom>
          <a:noFill/>
          <a:ln w="63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53" name="Text 51"/>
          <p:cNvSpPr/>
          <p:nvPr/>
        </p:nvSpPr>
        <p:spPr>
          <a:xfrm>
            <a:off x="5650992" y="2368296"/>
            <a:ext cx="3154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DeltaPerf = a + b1·HIGH + b2·MEDIUM + Controls + e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4617720" y="3154680"/>
            <a:ext cx="4251960" cy="731520"/>
          </a:xfrm>
          <a:prstGeom prst="rect">
            <a:avLst/>
          </a:prstGeom>
          <a:solidFill>
            <a:srgbClr val="E2EFDA"/>
          </a:solidFill>
          <a:ln w="63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55" name="Text 53"/>
          <p:cNvSpPr/>
          <p:nvPr/>
        </p:nvSpPr>
        <p:spPr>
          <a:xfrm>
            <a:off x="4663440" y="3191256"/>
            <a:ext cx="914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3</a:t>
            </a:r>
            <a:endParaRPr lang="en-US" sz="850" dirty="0"/>
          </a:p>
          <a:p>
            <a:pPr algn="l" indent="0" marL="0">
              <a:buNone/>
            </a:pPr>
            <a:r>
              <a:rPr lang="en-US" sz="8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FE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5577840" y="3246120"/>
            <a:ext cx="0" cy="548640"/>
          </a:xfrm>
          <a:prstGeom prst="line">
            <a:avLst/>
          </a:prstGeom>
          <a:noFill/>
          <a:ln w="63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57" name="Text 55"/>
          <p:cNvSpPr/>
          <p:nvPr/>
        </p:nvSpPr>
        <p:spPr>
          <a:xfrm>
            <a:off x="5650992" y="3191256"/>
            <a:ext cx="3154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Model 2 + Industry Sector Fixed Effects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4617720" y="3977640"/>
            <a:ext cx="4251960" cy="731520"/>
          </a:xfrm>
          <a:prstGeom prst="rect">
            <a:avLst/>
          </a:prstGeom>
          <a:solidFill>
            <a:srgbClr val="E2EFDA"/>
          </a:solidFill>
          <a:ln w="63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59" name="Text 57"/>
          <p:cNvSpPr/>
          <p:nvPr/>
        </p:nvSpPr>
        <p:spPr>
          <a:xfrm>
            <a:off x="4663440" y="4014216"/>
            <a:ext cx="914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4</a:t>
            </a:r>
            <a:endParaRPr lang="en-US" sz="850" dirty="0"/>
          </a:p>
          <a:p>
            <a:pPr algn="l" indent="0" marL="0">
              <a:buNone/>
            </a:pPr>
            <a:r>
              <a:rPr lang="en-US" sz="850" b="1" dirty="0">
                <a:solidFill>
                  <a:srgbClr val="2D6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5577840" y="4069080"/>
            <a:ext cx="0" cy="548640"/>
          </a:xfrm>
          <a:prstGeom prst="line">
            <a:avLst/>
          </a:prstGeom>
          <a:noFill/>
          <a:ln w="635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61" name="Text 59"/>
          <p:cNvSpPr/>
          <p:nvPr/>
        </p:nvSpPr>
        <p:spPr>
          <a:xfrm>
            <a:off x="5650992" y="4014216"/>
            <a:ext cx="3154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Perf = a + b1·HIP + b2·Post + b3·(HIP x Post) + Controls + FE + e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0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RESULTS - ESG TIER &amp; POST-ACQUISITION PERFORMANCE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64592" y="868680"/>
            <a:ext cx="4160520" cy="4023360"/>
          </a:xfrm>
          <a:prstGeom prst="rect">
            <a:avLst/>
          </a:prstGeom>
          <a:solidFill>
            <a:srgbClr val="FFFFFF"/>
          </a:solidFill>
          <a:ln w="1905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64592" y="868680"/>
            <a:ext cx="4160520" cy="43891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64592" y="868680"/>
            <a:ext cx="4160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Mean ΔROA by ESG Tier  (Post − Pre Deal)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274320" y="1417320"/>
            <a:ext cx="3941064" cy="98755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47472" y="1472184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ESG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47472" y="1920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HIP = 0.536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194560" y="1472184"/>
            <a:ext cx="1920240" cy="8412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no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+1.33%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274320" y="2514600"/>
            <a:ext cx="3941064" cy="987552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47472" y="2569464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 ESG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47472" y="301752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HIP = 0.373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194560" y="2569464"/>
            <a:ext cx="1920240" cy="8412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no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+0.33%</a:t>
            </a:r>
            <a:endParaRPr lang="en-US" sz="3000" dirty="0"/>
          </a:p>
        </p:txBody>
      </p:sp>
      <p:sp>
        <p:nvSpPr>
          <p:cNvPr id="15" name="Shape 13"/>
          <p:cNvSpPr/>
          <p:nvPr/>
        </p:nvSpPr>
        <p:spPr>
          <a:xfrm>
            <a:off x="274320" y="3611880"/>
            <a:ext cx="3941064" cy="987552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47472" y="3666744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ESG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47472" y="411480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HIP = 0.163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194560" y="3666744"/>
            <a:ext cx="1920240" cy="8412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no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−0.81%</a:t>
            </a:r>
            <a:endParaRPr lang="en-US" sz="3000" dirty="0"/>
          </a:p>
        </p:txBody>
      </p:sp>
      <p:sp>
        <p:nvSpPr>
          <p:cNvPr id="19" name="Shape 17"/>
          <p:cNvSpPr/>
          <p:nvPr/>
        </p:nvSpPr>
        <p:spPr>
          <a:xfrm>
            <a:off x="4526280" y="868680"/>
            <a:ext cx="4462272" cy="4023360"/>
          </a:xfrm>
          <a:prstGeom prst="rect">
            <a:avLst/>
          </a:prstGeom>
          <a:solidFill>
            <a:srgbClr val="FFFFFF"/>
          </a:solidFill>
          <a:ln w="19050">
            <a:solidFill>
              <a:srgbClr val="70AD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26280" y="868680"/>
            <a:ext cx="4462272" cy="438912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26280" y="868680"/>
            <a:ext cx="44622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DiD Regression - Key Coefficients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617720" y="1389888"/>
            <a:ext cx="2331720" cy="2743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17720" y="138988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967728" y="1389888"/>
            <a:ext cx="1005840" cy="2743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967728" y="138988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Coef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991856" y="1389888"/>
            <a:ext cx="1005840" cy="2743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991856" y="138988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p-val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617720" y="1709928"/>
            <a:ext cx="233172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672584" y="1709928"/>
            <a:ext cx="2258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Constant (LOW baseline ROA)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6967728" y="1709928"/>
            <a:ext cx="100584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022592" y="170992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6.265***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7991856" y="1709928"/>
            <a:ext cx="100584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046720" y="170992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0.001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617720" y="2029968"/>
            <a:ext cx="233172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672584" y="2029968"/>
            <a:ext cx="2258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(T+1…T+3 indicator)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6967728" y="2029968"/>
            <a:ext cx="100584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022592" y="202996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+0.028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7991856" y="2029968"/>
            <a:ext cx="100584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046720" y="202996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0.957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4617720" y="2350008"/>
            <a:ext cx="233172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672584" y="2350008"/>
            <a:ext cx="2258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tier dummy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6967728" y="2350008"/>
            <a:ext cx="100584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022592" y="235000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+2.011***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7991856" y="2350008"/>
            <a:ext cx="100584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8046720" y="235000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0.001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617720" y="2670048"/>
            <a:ext cx="233172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672584" y="2670048"/>
            <a:ext cx="2258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 tier dummy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6967728" y="2670048"/>
            <a:ext cx="100584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022592" y="267004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−0.115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7991856" y="2670048"/>
            <a:ext cx="100584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046720" y="267004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0.841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4617720" y="2990088"/>
            <a:ext cx="2331720" cy="292608"/>
          </a:xfrm>
          <a:prstGeom prst="rect">
            <a:avLst/>
          </a:prstGeom>
          <a:solidFill>
            <a:srgbClr val="FFF9CC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672584" y="2990088"/>
            <a:ext cx="2258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× Post  (b₃)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6967728" y="2990088"/>
            <a:ext cx="1005840" cy="292608"/>
          </a:xfrm>
          <a:prstGeom prst="rect">
            <a:avLst/>
          </a:prstGeom>
          <a:solidFill>
            <a:srgbClr val="FFF9CC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022592" y="299008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+1.700**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7991856" y="2990088"/>
            <a:ext cx="1005840" cy="292608"/>
          </a:xfrm>
          <a:prstGeom prst="rect">
            <a:avLst/>
          </a:prstGeom>
          <a:solidFill>
            <a:srgbClr val="FFF9CC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8046720" y="299008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0.015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4617720" y="3310128"/>
            <a:ext cx="233172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672584" y="3310128"/>
            <a:ext cx="2258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 × Post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6967728" y="3310128"/>
            <a:ext cx="100584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022592" y="331012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+0.870</a:t>
            </a:r>
            <a:endParaRPr lang="en-US" sz="850" dirty="0"/>
          </a:p>
        </p:txBody>
      </p:sp>
      <p:sp>
        <p:nvSpPr>
          <p:cNvPr id="62" name="Shape 60"/>
          <p:cNvSpPr/>
          <p:nvPr/>
        </p:nvSpPr>
        <p:spPr>
          <a:xfrm>
            <a:off x="7991856" y="3310128"/>
            <a:ext cx="100584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8046720" y="331012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0.244</a:t>
            </a:r>
            <a:endParaRPr lang="en-US" sz="850" dirty="0"/>
          </a:p>
        </p:txBody>
      </p:sp>
      <p:sp>
        <p:nvSpPr>
          <p:cNvPr id="64" name="Shape 62"/>
          <p:cNvSpPr/>
          <p:nvPr/>
        </p:nvSpPr>
        <p:spPr>
          <a:xfrm>
            <a:off x="4617720" y="3630168"/>
            <a:ext cx="233172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4672584" y="3630168"/>
            <a:ext cx="2258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R²</a:t>
            </a:r>
            <a:endParaRPr lang="en-US" sz="850" dirty="0"/>
          </a:p>
        </p:txBody>
      </p:sp>
      <p:sp>
        <p:nvSpPr>
          <p:cNvPr id="66" name="Shape 64"/>
          <p:cNvSpPr/>
          <p:nvPr/>
        </p:nvSpPr>
        <p:spPr>
          <a:xfrm>
            <a:off x="6967728" y="3630168"/>
            <a:ext cx="100584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022592" y="363016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0.207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7991856" y="3630168"/>
            <a:ext cx="100584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8046720" y="363016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endParaRPr lang="en-US" sz="850" dirty="0"/>
          </a:p>
        </p:txBody>
      </p:sp>
      <p:sp>
        <p:nvSpPr>
          <p:cNvPr id="70" name="Shape 68"/>
          <p:cNvSpPr/>
          <p:nvPr/>
        </p:nvSpPr>
        <p:spPr>
          <a:xfrm>
            <a:off x="4617720" y="3950208"/>
            <a:ext cx="233172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4672584" y="3950208"/>
            <a:ext cx="2258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(firm-periods)</a:t>
            </a:r>
            <a:endParaRPr lang="en-US" sz="850" dirty="0"/>
          </a:p>
        </p:txBody>
      </p:sp>
      <p:sp>
        <p:nvSpPr>
          <p:cNvPr id="72" name="Shape 70"/>
          <p:cNvSpPr/>
          <p:nvPr/>
        </p:nvSpPr>
        <p:spPr>
          <a:xfrm>
            <a:off x="6967728" y="3950208"/>
            <a:ext cx="100584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7022592" y="395020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360</a:t>
            </a:r>
            <a:endParaRPr lang="en-US" sz="850" dirty="0"/>
          </a:p>
        </p:txBody>
      </p:sp>
      <p:sp>
        <p:nvSpPr>
          <p:cNvPr id="74" name="Shape 72"/>
          <p:cNvSpPr/>
          <p:nvPr/>
        </p:nvSpPr>
        <p:spPr>
          <a:xfrm>
            <a:off x="7991856" y="3950208"/>
            <a:ext cx="1005840" cy="292608"/>
          </a:xfrm>
          <a:prstGeom prst="rect">
            <a:avLst/>
          </a:prstGeom>
          <a:solidFill>
            <a:srgbClr val="FFFFFF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8046720" y="395020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endParaRPr lang="en-US" sz="850" dirty="0"/>
          </a:p>
        </p:txBody>
      </p:sp>
      <p:sp>
        <p:nvSpPr>
          <p:cNvPr id="76" name="Shape 74"/>
          <p:cNvSpPr/>
          <p:nvPr/>
        </p:nvSpPr>
        <p:spPr>
          <a:xfrm>
            <a:off x="4617720" y="4270248"/>
            <a:ext cx="233172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4672584" y="4270248"/>
            <a:ext cx="2258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F-statistic</a:t>
            </a:r>
            <a:endParaRPr lang="en-US" sz="850" dirty="0"/>
          </a:p>
        </p:txBody>
      </p:sp>
      <p:sp>
        <p:nvSpPr>
          <p:cNvPr id="78" name="Shape 76"/>
          <p:cNvSpPr/>
          <p:nvPr/>
        </p:nvSpPr>
        <p:spPr>
          <a:xfrm>
            <a:off x="6967728" y="4270248"/>
            <a:ext cx="100584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7022592" y="427024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19.93</a:t>
            </a:r>
            <a:endParaRPr lang="en-US" sz="850" dirty="0"/>
          </a:p>
        </p:txBody>
      </p:sp>
      <p:sp>
        <p:nvSpPr>
          <p:cNvPr id="80" name="Shape 78"/>
          <p:cNvSpPr/>
          <p:nvPr/>
        </p:nvSpPr>
        <p:spPr>
          <a:xfrm>
            <a:off x="7991856" y="4270248"/>
            <a:ext cx="1005840" cy="292608"/>
          </a:xfrm>
          <a:prstGeom prst="rect">
            <a:avLst/>
          </a:prstGeom>
          <a:solidFill>
            <a:srgbClr val="EEF4FB"/>
          </a:solidFill>
          <a:ln w="5080">
            <a:solidFill>
              <a:srgbClr val="DCDCDC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8046720" y="4270248"/>
            <a:ext cx="9326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0.001</a:t>
            </a:r>
            <a:endParaRPr lang="en-US" sz="850" dirty="0"/>
          </a:p>
        </p:txBody>
      </p:sp>
      <p:sp>
        <p:nvSpPr>
          <p:cNvPr id="82" name="Text 80"/>
          <p:cNvSpPr/>
          <p:nvPr/>
        </p:nvSpPr>
        <p:spPr>
          <a:xfrm>
            <a:off x="4572000" y="4608576"/>
            <a:ext cx="4370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Dep. var = ROA (%). HC3 robust SE. Reference tier = LOW.</a:t>
            </a:r>
            <a:endParaRPr lang="en-US" sz="750" dirty="0"/>
          </a:p>
        </p:txBody>
      </p:sp>
      <p:sp>
        <p:nvSpPr>
          <p:cNvPr id="83" name="Shape 81"/>
          <p:cNvSpPr/>
          <p:nvPr/>
        </p:nvSpPr>
        <p:spPr>
          <a:xfrm>
            <a:off x="164592" y="4608576"/>
            <a:ext cx="4160520" cy="237744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201168" y="4608576"/>
            <a:ext cx="40873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HIGH−LOW spread: +2.14 pp ΔROA  |  t = 8.15, p &lt; 0.001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228600" y="0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DISTRIBUTION OF 60-FIRM SAMPLE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82880" y="8412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0" y="841248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0" y="841248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70AD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0" y="841248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D7D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863840" y="841248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137160" y="1207008"/>
            <a:ext cx="8869680" cy="384048"/>
          </a:xfrm>
          <a:prstGeom prst="rect">
            <a:avLst/>
          </a:prstGeom>
          <a:solidFill>
            <a:srgbClr val="EEF4FB"/>
          </a:solidFill>
          <a:ln w="6350">
            <a:solidFill>
              <a:srgbClr val="DCDCDC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228600" y="1207008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 / CRO / Healthcare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657600" y="12070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096512" y="1298448"/>
            <a:ext cx="400929" cy="2011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5029200" y="12070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0AD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68112" y="1298448"/>
            <a:ext cx="133643" cy="201168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6400800" y="12070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D7D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839712" y="1298448"/>
            <a:ext cx="66822" cy="201168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7863840" y="1207008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4E7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37160" y="1636776"/>
            <a:ext cx="886968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CDCDC"/>
            </a:solidFill>
            <a:prstDash val="solid"/>
          </a:ln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228600" y="1636776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/ Software / Gaming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657600" y="16367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096512" y="1728216"/>
            <a:ext cx="200465" cy="2011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5029200" y="16367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00800" y="16367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D7D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839712" y="1728216"/>
            <a:ext cx="400929" cy="201168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7863840" y="1636776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4E7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37160" y="2066544"/>
            <a:ext cx="8869680" cy="384048"/>
          </a:xfrm>
          <a:prstGeom prst="rect">
            <a:avLst/>
          </a:prstGeom>
          <a:solidFill>
            <a:srgbClr val="EEF4FB"/>
          </a:solidFill>
          <a:ln w="6350">
            <a:solidFill>
              <a:srgbClr val="DCDCDC"/>
            </a:solidFill>
            <a:prstDash val="solid"/>
          </a:ln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228600" y="2066544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/ Resources / Mining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657600" y="20665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096512" y="2157984"/>
            <a:ext cx="133643" cy="2011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5029200" y="20665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0AD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5468112" y="2157984"/>
            <a:ext cx="334108" cy="201168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6400800" y="20665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D7D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839712" y="2157984"/>
            <a:ext cx="400929" cy="201168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34" name="Text 32"/>
          <p:cNvSpPr/>
          <p:nvPr/>
        </p:nvSpPr>
        <p:spPr>
          <a:xfrm>
            <a:off x="7863840" y="2066544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4E7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137160" y="2496312"/>
            <a:ext cx="886968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CDCDC"/>
            </a:solidFill>
            <a:prstDash val="solid"/>
          </a:ln>
        </p:spPr>
        <p:txBody>
          <a:bodyPr/>
          <a:p/>
        </p:txBody>
      </p:sp>
      <p:sp>
        <p:nvSpPr>
          <p:cNvPr id="36" name="Text 34"/>
          <p:cNvSpPr/>
          <p:nvPr/>
        </p:nvSpPr>
        <p:spPr>
          <a:xfrm>
            <a:off x="228600" y="2496312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/ Infrastructure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3657600" y="24963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029200" y="24963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0AD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5468112" y="2587752"/>
            <a:ext cx="400929" cy="201168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40" name="Text 38"/>
          <p:cNvSpPr/>
          <p:nvPr/>
        </p:nvSpPr>
        <p:spPr>
          <a:xfrm>
            <a:off x="6400800" y="24963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D7D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839712" y="2587752"/>
            <a:ext cx="334108" cy="201168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7863840" y="2496312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4E7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137160" y="2926080"/>
            <a:ext cx="8869680" cy="384048"/>
          </a:xfrm>
          <a:prstGeom prst="rect">
            <a:avLst/>
          </a:prstGeom>
          <a:solidFill>
            <a:srgbClr val="EEF4FB"/>
          </a:solidFill>
          <a:ln w="6350">
            <a:solidFill>
              <a:srgbClr val="DCDCDC"/>
            </a:solidFill>
            <a:prstDash val="solid"/>
          </a:ln>
        </p:spPr>
        <p:txBody>
          <a:bodyPr/>
          <a:p/>
        </p:txBody>
      </p:sp>
      <p:sp>
        <p:nvSpPr>
          <p:cNvPr id="44" name="Text 42"/>
          <p:cNvSpPr/>
          <p:nvPr/>
        </p:nvSpPr>
        <p:spPr>
          <a:xfrm>
            <a:off x="228600" y="2926080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/ Appliances / Retail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3657600" y="29260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096512" y="3017520"/>
            <a:ext cx="133643" cy="2011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47" name="Text 45"/>
          <p:cNvSpPr/>
          <p:nvPr/>
        </p:nvSpPr>
        <p:spPr>
          <a:xfrm>
            <a:off x="5029200" y="29260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0AD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5468112" y="3017520"/>
            <a:ext cx="133643" cy="201168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49" name="Text 47"/>
          <p:cNvSpPr/>
          <p:nvPr/>
        </p:nvSpPr>
        <p:spPr>
          <a:xfrm>
            <a:off x="6400800" y="29260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D7D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839712" y="3017520"/>
            <a:ext cx="133643" cy="201168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51" name="Text 49"/>
          <p:cNvSpPr/>
          <p:nvPr/>
        </p:nvSpPr>
        <p:spPr>
          <a:xfrm>
            <a:off x="7863840" y="2926080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4E7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137160" y="3355848"/>
            <a:ext cx="886968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CDCDC"/>
            </a:solidFill>
            <a:prstDash val="solid"/>
          </a:ln>
        </p:spPr>
        <p:txBody>
          <a:bodyPr/>
          <a:p/>
        </p:txBody>
      </p:sp>
      <p:sp>
        <p:nvSpPr>
          <p:cNvPr id="53" name="Text 51"/>
          <p:cNvSpPr/>
          <p:nvPr/>
        </p:nvSpPr>
        <p:spPr>
          <a:xfrm>
            <a:off x="228600" y="3355848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Services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3657600" y="33558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4096512" y="3447288"/>
            <a:ext cx="66822" cy="2011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56" name="Text 54"/>
          <p:cNvSpPr/>
          <p:nvPr/>
        </p:nvSpPr>
        <p:spPr>
          <a:xfrm>
            <a:off x="5029200" y="33558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0AD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5468112" y="3447288"/>
            <a:ext cx="133643" cy="201168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58" name="Text 56"/>
          <p:cNvSpPr/>
          <p:nvPr/>
        </p:nvSpPr>
        <p:spPr>
          <a:xfrm>
            <a:off x="6400800" y="33558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D7D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6839712" y="3447288"/>
            <a:ext cx="66822" cy="201168"/>
          </a:xfrm>
          <a:prstGeom prst="rect">
            <a:avLst/>
          </a:prstGeom>
          <a:solidFill>
            <a:srgbClr val="ED7D31"/>
          </a:solidFill>
          <a:ln w="12700">
            <a:solidFill>
              <a:srgbClr val="ED7D31"/>
            </a:solidFill>
            <a:prstDash val="solid"/>
          </a:ln>
        </p:spPr>
        <p:txBody>
          <a:bodyPr/>
          <a:p/>
        </p:txBody>
      </p:sp>
      <p:sp>
        <p:nvSpPr>
          <p:cNvPr id="60" name="Text 58"/>
          <p:cNvSpPr/>
          <p:nvPr/>
        </p:nvSpPr>
        <p:spPr>
          <a:xfrm>
            <a:off x="7863840" y="3355848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4E7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137160" y="3785616"/>
            <a:ext cx="8869680" cy="384048"/>
          </a:xfrm>
          <a:prstGeom prst="rect">
            <a:avLst/>
          </a:prstGeom>
          <a:solidFill>
            <a:srgbClr val="EEF4FB"/>
          </a:solidFill>
          <a:ln w="6350">
            <a:solidFill>
              <a:srgbClr val="DCDCDC"/>
            </a:solidFill>
            <a:prstDash val="solid"/>
          </a:ln>
        </p:spPr>
        <p:txBody>
          <a:bodyPr/>
          <a:p/>
        </p:txBody>
      </p:sp>
      <p:sp>
        <p:nvSpPr>
          <p:cNvPr id="62" name="Text 60"/>
          <p:cNvSpPr/>
          <p:nvPr/>
        </p:nvSpPr>
        <p:spPr>
          <a:xfrm>
            <a:off x="228600" y="3785616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Shipping / Logistics</a:t>
            </a:r>
            <a:endParaRPr lang="en-US" sz="950" dirty="0"/>
          </a:p>
        </p:txBody>
      </p:sp>
      <p:sp>
        <p:nvSpPr>
          <p:cNvPr id="63" name="Text 61"/>
          <p:cNvSpPr/>
          <p:nvPr/>
        </p:nvSpPr>
        <p:spPr>
          <a:xfrm>
            <a:off x="3657600" y="378561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4096512" y="3877056"/>
            <a:ext cx="66822" cy="2011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65" name="Text 63"/>
          <p:cNvSpPr/>
          <p:nvPr/>
        </p:nvSpPr>
        <p:spPr>
          <a:xfrm>
            <a:off x="5029200" y="378561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0AD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66" name="Shape 64"/>
          <p:cNvSpPr/>
          <p:nvPr/>
        </p:nvSpPr>
        <p:spPr>
          <a:xfrm>
            <a:off x="5468112" y="3877056"/>
            <a:ext cx="66822" cy="201168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67" name="Text 65"/>
          <p:cNvSpPr/>
          <p:nvPr/>
        </p:nvSpPr>
        <p:spPr>
          <a:xfrm>
            <a:off x="6400800" y="378561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7863840" y="3785616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4E7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137160" y="4215384"/>
            <a:ext cx="886968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CDCDC"/>
            </a:solidFill>
            <a:prstDash val="solid"/>
          </a:ln>
        </p:spPr>
        <p:txBody>
          <a:bodyPr/>
          <a:p/>
        </p:txBody>
      </p:sp>
      <p:sp>
        <p:nvSpPr>
          <p:cNvPr id="70" name="Text 68"/>
          <p:cNvSpPr/>
          <p:nvPr/>
        </p:nvSpPr>
        <p:spPr>
          <a:xfrm>
            <a:off x="228600" y="4215384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Printing / Battery Materials</a:t>
            </a:r>
            <a:endParaRPr lang="en-US" sz="950" dirty="0"/>
          </a:p>
        </p:txBody>
      </p:sp>
      <p:sp>
        <p:nvSpPr>
          <p:cNvPr id="71" name="Text 69"/>
          <p:cNvSpPr/>
          <p:nvPr/>
        </p:nvSpPr>
        <p:spPr>
          <a:xfrm>
            <a:off x="3657600" y="421538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5029200" y="421538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0AD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5468112" y="4306824"/>
            <a:ext cx="133643" cy="201168"/>
          </a:xfrm>
          <a:prstGeom prst="rect">
            <a:avLst/>
          </a:prstGeom>
          <a:solidFill>
            <a:srgbClr val="70AD47"/>
          </a:solidFill>
          <a:ln w="12700">
            <a:solidFill>
              <a:srgbClr val="70AD47"/>
            </a:solidFill>
            <a:prstDash val="solid"/>
          </a:ln>
        </p:spPr>
        <p:txBody>
          <a:bodyPr/>
          <a:p/>
        </p:txBody>
      </p:sp>
      <p:sp>
        <p:nvSpPr>
          <p:cNvPr id="74" name="Text 72"/>
          <p:cNvSpPr/>
          <p:nvPr/>
        </p:nvSpPr>
        <p:spPr>
          <a:xfrm>
            <a:off x="6400800" y="421538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endParaRPr lang="en-US" sz="1000" dirty="0"/>
          </a:p>
        </p:txBody>
      </p:sp>
      <p:sp>
        <p:nvSpPr>
          <p:cNvPr id="75" name="Text 73"/>
          <p:cNvSpPr/>
          <p:nvPr/>
        </p:nvSpPr>
        <p:spPr>
          <a:xfrm>
            <a:off x="7863840" y="4215384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4E7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100" dirty="0"/>
          </a:p>
        </p:txBody>
      </p:sp>
      <p:sp>
        <p:nvSpPr>
          <p:cNvPr id="76" name="Shape 74"/>
          <p:cNvSpPr/>
          <p:nvPr/>
        </p:nvSpPr>
        <p:spPr>
          <a:xfrm>
            <a:off x="137160" y="4681728"/>
            <a:ext cx="8869680" cy="329184"/>
          </a:xfrm>
          <a:prstGeom prst="rect">
            <a:avLst/>
          </a:prstGeom>
          <a:solidFill>
            <a:srgbClr val="D6E4F0"/>
          </a:solidFill>
          <a:ln w="12700">
            <a:solidFill>
              <a:srgbClr val="2E75B6"/>
            </a:solidFill>
            <a:prstDash val="solid"/>
          </a:ln>
        </p:spPr>
        <p:txBody>
          <a:bodyPr/>
          <a:p/>
        </p:txBody>
      </p:sp>
      <p:sp>
        <p:nvSpPr>
          <p:cNvPr id="77" name="Text 75"/>
          <p:cNvSpPr/>
          <p:nvPr/>
        </p:nvSpPr>
        <p:spPr>
          <a:xfrm>
            <a:off x="274320" y="4681728"/>
            <a:ext cx="8595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i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HIGH tier dominated by pharma/CRO and tech; LOW tier by fossil fuel, mining and heavy industry - validating HIP ESG sector sensitivity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 ESG x Chinese Serial Acquirers</dc:title>
  <dc:subject>PptxGenJS Presentation</dc:subject>
  <dc:creator>Logan Lisowski</dc:creator>
  <cp:lastModifiedBy>Logan Lisowski</cp:lastModifiedBy>
  <cp:revision>1</cp:revision>
  <dcterms:created xsi:type="dcterms:W3CDTF">2026-04-22T03:47:16Z</dcterms:created>
  <dcterms:modified xsi:type="dcterms:W3CDTF">2026-04-22T03:47:16Z</dcterms:modified>
</cp:coreProperties>
</file>